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BA12023-1AE5-40B5-A63E-0B1C9A0D6780}"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1F5DDCC-2523-46D9-BD84-FE726C5D6C00}"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12023-1AE5-40B5-A63E-0B1C9A0D6780}"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5DDCC-2523-46D9-BD84-FE726C5D6C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A12023-1AE5-40B5-A63E-0B1C9A0D6780}"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5DDCC-2523-46D9-BD84-FE726C5D6C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12023-1AE5-40B5-A63E-0B1C9A0D6780}" type="datetimeFigureOut">
              <a:rPr lang="en-US" smtClean="0"/>
              <a:t>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5DDCC-2523-46D9-BD84-FE726C5D6C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BA12023-1AE5-40B5-A63E-0B1C9A0D6780}" type="datetimeFigureOut">
              <a:rPr lang="en-US" smtClean="0"/>
              <a:t>2/25/2013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5DDCC-2523-46D9-BD84-FE726C5D6C00}"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A12023-1AE5-40B5-A63E-0B1C9A0D6780}" type="datetimeFigureOut">
              <a:rPr lang="en-US" smtClean="0"/>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5DDCC-2523-46D9-BD84-FE726C5D6C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A12023-1AE5-40B5-A63E-0B1C9A0D6780}" type="datetimeFigureOut">
              <a:rPr lang="en-US" smtClean="0"/>
              <a:t>2/25/2013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5DDCC-2523-46D9-BD84-FE726C5D6C0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A12023-1AE5-40B5-A63E-0B1C9A0D6780}" type="datetimeFigureOut">
              <a:rPr lang="en-US" smtClean="0"/>
              <a:t>2/25/2013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F5DDCC-2523-46D9-BD84-FE726C5D6C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BA12023-1AE5-40B5-A63E-0B1C9A0D6780}" type="datetimeFigureOut">
              <a:rPr lang="en-US" smtClean="0"/>
              <a:t>2/25/2013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5DDCC-2523-46D9-BD84-FE726C5D6C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A12023-1AE5-40B5-A63E-0B1C9A0D6780}" type="datetimeFigureOut">
              <a:rPr lang="en-US" smtClean="0"/>
              <a:t>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5DDCC-2523-46D9-BD84-FE726C5D6C00}"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BA12023-1AE5-40B5-A63E-0B1C9A0D6780}" type="datetimeFigureOut">
              <a:rPr lang="en-US" smtClean="0"/>
              <a:t>2/25/2013</a:t>
            </a:fld>
            <a:endParaRPr lang="en-US"/>
          </a:p>
        </p:txBody>
      </p:sp>
      <p:sp>
        <p:nvSpPr>
          <p:cNvPr id="7" name="Slide Number Placeholder 6"/>
          <p:cNvSpPr>
            <a:spLocks noGrp="1"/>
          </p:cNvSpPr>
          <p:nvPr>
            <p:ph type="sldNum" sz="quarter" idx="12"/>
          </p:nvPr>
        </p:nvSpPr>
        <p:spPr/>
        <p:txBody>
          <a:bodyPr/>
          <a:lstStyle/>
          <a:p>
            <a:fld id="{D1F5DDCC-2523-46D9-BD84-FE726C5D6C00}"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BA12023-1AE5-40B5-A63E-0B1C9A0D6780}" type="datetimeFigureOut">
              <a:rPr lang="en-US" smtClean="0"/>
              <a:t>2/25/2013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1F5DDCC-2523-46D9-BD84-FE726C5D6C00}"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11.1 ratio and proportion</a:t>
            </a:r>
            <a:endParaRPr lang="en-US" dirty="0"/>
          </a:p>
        </p:txBody>
      </p:sp>
    </p:spTree>
    <p:extLst>
      <p:ext uri="{BB962C8B-B14F-4D97-AF65-F5344CB8AC3E}">
        <p14:creationId xmlns:p14="http://schemas.microsoft.com/office/powerpoint/2010/main" val="10727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half" idx="1"/>
              </p:nvPr>
            </p:nvSpPr>
            <p:spPr/>
            <p:txBody>
              <a:bodyPr/>
              <a:lstStyle/>
              <a:p>
                <a:pPr marL="114300" indent="0">
                  <a:buNone/>
                </a:pPr>
                <a:r>
                  <a:rPr lang="en-US" dirty="0" smtClean="0">
                    <a:solidFill>
                      <a:srgbClr val="0070C0"/>
                    </a:solidFill>
                  </a:rPr>
                  <a:t>Proportion: two ratios are equal to each other.</a:t>
                </a:r>
              </a:p>
              <a:p>
                <a:pPr marL="114300" indent="0">
                  <a:buNone/>
                </a:pPr>
                <a14:m>
                  <m:oMathPara xmlns:m="http://schemas.openxmlformats.org/officeDocument/2006/math">
                    <m:oMathParaPr>
                      <m:jc m:val="centerGroup"/>
                    </m:oMathParaPr>
                    <m:oMath xmlns:m="http://schemas.openxmlformats.org/officeDocument/2006/math">
                      <m:f>
                        <m:fPr>
                          <m:ctrlPr>
                            <a:rPr lang="en-US" i="1" smtClean="0">
                              <a:solidFill>
                                <a:srgbClr val="0070C0"/>
                              </a:solidFill>
                              <a:latin typeface="Cambria Math"/>
                            </a:rPr>
                          </m:ctrlPr>
                        </m:fPr>
                        <m:num>
                          <m:r>
                            <a:rPr lang="en-US" b="0" i="1" smtClean="0">
                              <a:solidFill>
                                <a:srgbClr val="0070C0"/>
                              </a:solidFill>
                              <a:latin typeface="Cambria Math"/>
                            </a:rPr>
                            <m:t>𝑎</m:t>
                          </m:r>
                        </m:num>
                        <m:den>
                          <m:r>
                            <a:rPr lang="en-US" b="0" i="1" smtClean="0">
                              <a:solidFill>
                                <a:srgbClr val="0070C0"/>
                              </a:solidFill>
                              <a:latin typeface="Cambria Math"/>
                            </a:rPr>
                            <m:t>𝑏</m:t>
                          </m:r>
                        </m:den>
                      </m:f>
                      <m:r>
                        <a:rPr lang="en-US" b="0" i="1" smtClean="0">
                          <a:solidFill>
                            <a:srgbClr val="0070C0"/>
                          </a:solidFill>
                          <a:latin typeface="Cambria Math"/>
                        </a:rPr>
                        <m:t>=</m:t>
                      </m:r>
                      <m:f>
                        <m:fPr>
                          <m:ctrlPr>
                            <a:rPr lang="en-US" b="0" i="1" smtClean="0">
                              <a:solidFill>
                                <a:srgbClr val="0070C0"/>
                              </a:solidFill>
                              <a:latin typeface="Cambria Math"/>
                            </a:rPr>
                          </m:ctrlPr>
                        </m:fPr>
                        <m:num>
                          <m:r>
                            <a:rPr lang="en-US" b="0" i="1" smtClean="0">
                              <a:solidFill>
                                <a:srgbClr val="0070C0"/>
                              </a:solidFill>
                              <a:latin typeface="Cambria Math"/>
                            </a:rPr>
                            <m:t>𝑐</m:t>
                          </m:r>
                        </m:num>
                        <m:den>
                          <m:r>
                            <a:rPr lang="en-US" b="0" i="1" smtClean="0">
                              <a:solidFill>
                                <a:srgbClr val="0070C0"/>
                              </a:solidFill>
                              <a:latin typeface="Cambria Math"/>
                            </a:rPr>
                            <m:t>𝑑</m:t>
                          </m:r>
                        </m:den>
                      </m:f>
                    </m:oMath>
                  </m:oMathPara>
                </a14:m>
                <a:endParaRPr lang="en-US" dirty="0" smtClean="0">
                  <a:solidFill>
                    <a:srgbClr val="0070C0"/>
                  </a:solidFill>
                </a:endParaRPr>
              </a:p>
              <a:p>
                <a:pPr marL="114300" indent="0">
                  <a:buNone/>
                </a:pPr>
                <a:endParaRPr lang="en-US" dirty="0">
                  <a:solidFill>
                    <a:srgbClr val="0070C0"/>
                  </a:solidFill>
                </a:endParaRPr>
              </a:p>
              <a:p>
                <a:pPr marL="114300" indent="0">
                  <a:buNone/>
                </a:pPr>
                <a:r>
                  <a:rPr lang="en-US" dirty="0" smtClean="0">
                    <a:solidFill>
                      <a:srgbClr val="0070C0"/>
                    </a:solidFill>
                  </a:rPr>
                  <a:t>A and d are extremes; b and c are means.</a:t>
                </a:r>
              </a:p>
            </p:txBody>
          </p:sp>
        </mc:Choice>
        <mc:Fallback>
          <p:sp>
            <p:nvSpPr>
              <p:cNvPr id="3" name="Content Placeholder 2"/>
              <p:cNvSpPr>
                <a:spLocks noGrp="1" noRot="1" noChangeAspect="1" noMove="1" noResize="1" noEditPoints="1" noAdjustHandles="1" noChangeArrowheads="1" noChangeShapeType="1" noTextEdit="1"/>
              </p:cNvSpPr>
              <p:nvPr>
                <p:ph sz="half" idx="1"/>
              </p:nvPr>
            </p:nvSpPr>
            <p:spPr>
              <a:blipFill rotWithShape="1">
                <a:blip r:embed="rId2"/>
                <a:stretch>
                  <a:fillRect l="-302" t="-1383" r="-2870"/>
                </a:stretch>
              </a:blipFill>
            </p:spPr>
            <p:txBody>
              <a:bodyPr/>
              <a:lstStyle/>
              <a:p>
                <a:r>
                  <a:rPr lang="en-US">
                    <a:noFill/>
                  </a:rPr>
                  <a:t> </a:t>
                </a:r>
              </a:p>
            </p:txBody>
          </p:sp>
        </mc:Fallback>
      </mc:AlternateContent>
      <p:sp>
        <p:nvSpPr>
          <p:cNvPr id="4" name="Content Placeholder 3"/>
          <p:cNvSpPr>
            <a:spLocks noGrp="1"/>
          </p:cNvSpPr>
          <p:nvPr>
            <p:ph sz="half" idx="2"/>
          </p:nvPr>
        </p:nvSpPr>
        <p:spPr/>
        <p:txBody>
          <a:bodyPr/>
          <a:lstStyle/>
          <a:p>
            <a:pPr marL="114300" indent="0">
              <a:buNone/>
            </a:pPr>
            <a:r>
              <a:rPr lang="en-US" dirty="0" smtClean="0">
                <a:solidFill>
                  <a:srgbClr val="0070C0"/>
                </a:solidFill>
              </a:rPr>
              <a:t>To solve a proportion, cross multiply and divide.</a:t>
            </a:r>
          </a:p>
          <a:p>
            <a:pPr marL="114300" indent="0">
              <a:buNone/>
            </a:pPr>
            <a:endParaRPr lang="en-US" dirty="0">
              <a:solidFill>
                <a:srgbClr val="0070C0"/>
              </a:solidFill>
            </a:endParaRPr>
          </a:p>
          <a:p>
            <a:pPr marL="114300" indent="0">
              <a:buNone/>
            </a:pPr>
            <a:r>
              <a:rPr lang="en-US" dirty="0" smtClean="0">
                <a:solidFill>
                  <a:srgbClr val="0070C0"/>
                </a:solidFill>
              </a:rPr>
              <a:t>Extraneous solution: is when a solution doesn’t satisfy the equation.</a:t>
            </a:r>
            <a:endParaRPr lang="en-US" dirty="0">
              <a:solidFill>
                <a:srgbClr val="0070C0"/>
              </a:solidFill>
            </a:endParaRPr>
          </a:p>
        </p:txBody>
      </p:sp>
    </p:spTree>
    <p:extLst>
      <p:ext uri="{BB962C8B-B14F-4D97-AF65-F5344CB8AC3E}">
        <p14:creationId xmlns:p14="http://schemas.microsoft.com/office/powerpoint/2010/main" val="108439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Solve the proportion.  Check for extraneous solutions - 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half" idx="1"/>
              </p:nvPr>
            </p:nvSpPr>
            <p:spPr/>
            <p:txBody>
              <a:bodyPr/>
              <a:lstStyle/>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𝑥</m:t>
                          </m:r>
                        </m:num>
                        <m:den>
                          <m:r>
                            <a:rPr lang="en-US" b="0" i="1" smtClean="0">
                              <a:latin typeface="Cambria Math"/>
                            </a:rPr>
                            <m:t>3</m:t>
                          </m:r>
                        </m:den>
                      </m:f>
                      <m:r>
                        <a:rPr lang="en-US" b="0" i="1" smtClean="0">
                          <a:latin typeface="Cambria Math"/>
                        </a:rPr>
                        <m:t>= </m:t>
                      </m:r>
                      <m:f>
                        <m:fPr>
                          <m:ctrlPr>
                            <a:rPr lang="en-US" b="0" i="1" smtClean="0">
                              <a:latin typeface="Cambria Math"/>
                            </a:rPr>
                          </m:ctrlPr>
                        </m:fPr>
                        <m:num>
                          <m:r>
                            <a:rPr lang="en-US" b="0" i="1" smtClean="0">
                              <a:latin typeface="Cambria Math"/>
                            </a:rPr>
                            <m:t>4</m:t>
                          </m:r>
                        </m:num>
                        <m:den>
                          <m:r>
                            <a:rPr lang="en-US" b="0" i="1" smtClean="0">
                              <a:latin typeface="Cambria Math"/>
                            </a:rPr>
                            <m:t>5</m:t>
                          </m:r>
                        </m:den>
                      </m:f>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half" idx="1"/>
              </p:nvPr>
            </p:nvSpPr>
            <p:spPr>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Content Placeholder 3"/>
              <p:cNvSpPr>
                <a:spLocks noGrp="1"/>
              </p:cNvSpPr>
              <p:nvPr>
                <p:ph sz="half" idx="2"/>
              </p:nvPr>
            </p:nvSpPr>
            <p:spPr/>
            <p:txBody>
              <a:bodyPr/>
              <a:lstStyle/>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m:t>
                          </m:r>
                          <m:r>
                            <a:rPr lang="en-US" b="0" i="1" smtClean="0">
                              <a:latin typeface="Cambria Math"/>
                            </a:rPr>
                            <m:t>𝑥</m:t>
                          </m:r>
                        </m:num>
                        <m:den>
                          <m:r>
                            <a:rPr lang="en-US" b="0" i="1" smtClean="0">
                              <a:latin typeface="Cambria Math"/>
                            </a:rPr>
                            <m:t>5</m:t>
                          </m:r>
                        </m:den>
                      </m:f>
                      <m:r>
                        <a:rPr lang="en-US" b="0" i="1" smtClean="0">
                          <a:latin typeface="Cambria Math"/>
                        </a:rPr>
                        <m:t>= </m:t>
                      </m:r>
                      <m:f>
                        <m:fPr>
                          <m:ctrlPr>
                            <a:rPr lang="en-US" b="0" i="1" smtClean="0">
                              <a:latin typeface="Cambria Math"/>
                            </a:rPr>
                          </m:ctrlPr>
                        </m:fPr>
                        <m:num>
                          <m:r>
                            <a:rPr lang="en-US" b="0" i="1" smtClean="0">
                              <a:latin typeface="Cambria Math"/>
                            </a:rPr>
                            <m:t>1</m:t>
                          </m:r>
                        </m:num>
                        <m:den>
                          <m:r>
                            <a:rPr lang="en-US" b="0" i="1" smtClean="0">
                              <a:latin typeface="Cambria Math"/>
                            </a:rPr>
                            <m:t>2</m:t>
                          </m:r>
                        </m:den>
                      </m:f>
                    </m:oMath>
                  </m:oMathPara>
                </a14:m>
                <a:endParaRPr lang="en-US" dirty="0"/>
              </a:p>
            </p:txBody>
          </p:sp>
        </mc:Choice>
        <mc:Fallback>
          <p:sp>
            <p:nvSpPr>
              <p:cNvPr id="4" name="Content Placeholder 3"/>
              <p:cNvSpPr>
                <a:spLocks noGrp="1" noRot="1" noChangeAspect="1" noMove="1" noResize="1" noEditPoints="1" noAdjustHandles="1" noChangeArrowheads="1" noChangeShapeType="1" noTextEdit="1"/>
              </p:cNvSpPr>
              <p:nvPr>
                <p:ph sz="half" idx="2"/>
              </p:nvPr>
            </p:nvSpPr>
            <p:spPr>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3982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Solve the proportion. Check for extraneous solutions - </a:t>
            </a:r>
            <a:r>
              <a:rPr lang="en-US" dirty="0" err="1" smtClean="0"/>
              <a:t>st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half" idx="1"/>
              </p:nvPr>
            </p:nvSpPr>
            <p:spPr/>
            <p:txBody>
              <a:bodyPr/>
              <a:lstStyle/>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8</m:t>
                          </m:r>
                        </m:num>
                        <m:den>
                          <m:r>
                            <a:rPr lang="en-US" b="0" i="1" smtClean="0">
                              <a:latin typeface="Cambria Math"/>
                            </a:rPr>
                            <m:t>𝑛</m:t>
                          </m:r>
                        </m:den>
                      </m:f>
                      <m:r>
                        <a:rPr lang="en-US" b="0" i="1" smtClean="0">
                          <a:latin typeface="Cambria Math"/>
                        </a:rPr>
                        <m:t>= </m:t>
                      </m:r>
                      <m:f>
                        <m:fPr>
                          <m:ctrlPr>
                            <a:rPr lang="en-US" b="0" i="1" smtClean="0">
                              <a:latin typeface="Cambria Math"/>
                            </a:rPr>
                          </m:ctrlPr>
                        </m:fPr>
                        <m:num>
                          <m:r>
                            <a:rPr lang="en-US" b="0" i="1" smtClean="0">
                              <a:latin typeface="Cambria Math"/>
                            </a:rPr>
                            <m:t>12</m:t>
                          </m:r>
                        </m:num>
                        <m:den>
                          <m:r>
                            <a:rPr lang="en-US" b="0" i="1" smtClean="0">
                              <a:latin typeface="Cambria Math"/>
                            </a:rPr>
                            <m:t>7</m:t>
                          </m:r>
                        </m:den>
                      </m:f>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half" idx="1"/>
              </p:nvPr>
            </p:nvSpPr>
            <p:spPr>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Content Placeholder 3"/>
              <p:cNvSpPr>
                <a:spLocks noGrp="1"/>
              </p:cNvSpPr>
              <p:nvPr>
                <p:ph sz="half" idx="2"/>
              </p:nvPr>
            </p:nvSpPr>
            <p:spPr/>
            <p:txBody>
              <a:bodyPr/>
              <a:lstStyle/>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5</m:t>
                          </m:r>
                        </m:num>
                        <m:den>
                          <m:r>
                            <a:rPr lang="en-US" b="0" i="1" smtClean="0">
                              <a:latin typeface="Cambria Math"/>
                            </a:rPr>
                            <m:t>11</m:t>
                          </m:r>
                        </m:den>
                      </m:f>
                      <m:r>
                        <a:rPr lang="en-US" b="0" i="1" smtClean="0">
                          <a:latin typeface="Cambria Math"/>
                        </a:rPr>
                        <m:t>=</m:t>
                      </m:r>
                      <m:f>
                        <m:fPr>
                          <m:ctrlPr>
                            <a:rPr lang="en-US" b="0" i="1" smtClean="0">
                              <a:latin typeface="Cambria Math"/>
                            </a:rPr>
                          </m:ctrlPr>
                        </m:fPr>
                        <m:num>
                          <m:r>
                            <a:rPr lang="en-US" b="0" i="1" smtClean="0">
                              <a:latin typeface="Cambria Math"/>
                            </a:rPr>
                            <m:t>3</m:t>
                          </m:r>
                        </m:num>
                        <m:den>
                          <m:r>
                            <a:rPr lang="en-US" b="0" i="1" smtClean="0">
                              <a:latin typeface="Cambria Math"/>
                            </a:rPr>
                            <m:t>𝑚</m:t>
                          </m:r>
                        </m:den>
                      </m:f>
                    </m:oMath>
                  </m:oMathPara>
                </a14:m>
                <a:endParaRPr lang="en-US" dirty="0"/>
              </a:p>
            </p:txBody>
          </p:sp>
        </mc:Choice>
        <mc:Fallback>
          <p:sp>
            <p:nvSpPr>
              <p:cNvPr id="4" name="Content Placeholder 3"/>
              <p:cNvSpPr>
                <a:spLocks noGrp="1" noRot="1" noChangeAspect="1" noMove="1" noResize="1" noEditPoints="1" noAdjustHandles="1" noChangeArrowheads="1" noChangeShapeType="1" noTextEdit="1"/>
              </p:cNvSpPr>
              <p:nvPr>
                <p:ph sz="half" idx="2"/>
              </p:nvPr>
            </p:nvSpPr>
            <p:spPr>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02133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Solve the proportion.  Check for extraneous solutions - 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half" idx="1"/>
              </p:nvPr>
            </p:nvSpPr>
            <p:spPr/>
            <p:txBody>
              <a:bodyPr/>
              <a:lstStyle/>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7</m:t>
                          </m:r>
                        </m:num>
                        <m:den>
                          <m:r>
                            <a:rPr lang="en-US" b="0" i="1" smtClean="0">
                              <a:latin typeface="Cambria Math"/>
                            </a:rPr>
                            <m:t>3</m:t>
                          </m:r>
                        </m:den>
                      </m:f>
                      <m:r>
                        <a:rPr lang="en-US" b="0" i="1" smtClean="0">
                          <a:latin typeface="Cambria Math"/>
                        </a:rPr>
                        <m:t>= </m:t>
                      </m:r>
                      <m:f>
                        <m:fPr>
                          <m:ctrlPr>
                            <a:rPr lang="en-US" b="0" i="1" smtClean="0">
                              <a:latin typeface="Cambria Math"/>
                            </a:rPr>
                          </m:ctrlPr>
                        </m:fPr>
                        <m:num>
                          <m:r>
                            <a:rPr lang="en-US" b="0" i="1" smtClean="0">
                              <a:latin typeface="Cambria Math"/>
                            </a:rPr>
                            <m:t>8</m:t>
                          </m:r>
                          <m:r>
                            <a:rPr lang="en-US" b="0" i="1" smtClean="0">
                              <a:latin typeface="Cambria Math"/>
                            </a:rPr>
                            <m:t>𝑐</m:t>
                          </m:r>
                        </m:num>
                        <m:den>
                          <m:r>
                            <a:rPr lang="en-US" b="0" i="1" smtClean="0">
                              <a:latin typeface="Cambria Math"/>
                            </a:rPr>
                            <m:t>5</m:t>
                          </m:r>
                        </m:den>
                      </m:f>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half" idx="1"/>
              </p:nvPr>
            </p:nvSpPr>
            <p:spPr>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Content Placeholder 3"/>
              <p:cNvSpPr>
                <a:spLocks noGrp="1"/>
              </p:cNvSpPr>
              <p:nvPr>
                <p:ph sz="half" idx="2"/>
              </p:nvPr>
            </p:nvSpPr>
            <p:spPr/>
            <p:txBody>
              <a:bodyPr/>
              <a:lstStyle/>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2</m:t>
                          </m:r>
                          <m:r>
                            <a:rPr lang="en-US" b="0" i="1" smtClean="0">
                              <a:latin typeface="Cambria Math"/>
                            </a:rPr>
                            <m:t>𝑦</m:t>
                          </m:r>
                        </m:num>
                        <m:den>
                          <m:r>
                            <a:rPr lang="en-US" b="0" i="1" smtClean="0">
                              <a:latin typeface="Cambria Math"/>
                            </a:rPr>
                            <m:t>𝑦</m:t>
                          </m:r>
                          <m:r>
                            <a:rPr lang="en-US" b="0" i="1" smtClean="0">
                              <a:latin typeface="Cambria Math"/>
                            </a:rPr>
                            <m:t>−3</m:t>
                          </m:r>
                        </m:den>
                      </m:f>
                      <m:r>
                        <a:rPr lang="en-US" b="0" i="1" smtClean="0">
                          <a:latin typeface="Cambria Math"/>
                        </a:rPr>
                        <m:t>= </m:t>
                      </m:r>
                      <m:f>
                        <m:fPr>
                          <m:ctrlPr>
                            <a:rPr lang="en-US" b="0" i="1" smtClean="0">
                              <a:latin typeface="Cambria Math"/>
                            </a:rPr>
                          </m:ctrlPr>
                        </m:fPr>
                        <m:num>
                          <m:r>
                            <a:rPr lang="en-US" b="0" i="1" smtClean="0">
                              <a:latin typeface="Cambria Math"/>
                            </a:rPr>
                            <m:t>−1</m:t>
                          </m:r>
                        </m:num>
                        <m:den>
                          <m:r>
                            <a:rPr lang="en-US" b="0" i="1" smtClean="0">
                              <a:latin typeface="Cambria Math"/>
                            </a:rPr>
                            <m:t>𝑦</m:t>
                          </m:r>
                        </m:den>
                      </m:f>
                    </m:oMath>
                  </m:oMathPara>
                </a14:m>
                <a:endParaRPr lang="en-US" dirty="0"/>
              </a:p>
            </p:txBody>
          </p:sp>
        </mc:Choice>
        <mc:Fallback>
          <p:sp>
            <p:nvSpPr>
              <p:cNvPr id="4" name="Content Placeholder 3"/>
              <p:cNvSpPr>
                <a:spLocks noGrp="1" noRot="1" noChangeAspect="1" noMove="1" noResize="1" noEditPoints="1" noAdjustHandles="1" noChangeArrowheads="1" noChangeShapeType="1" noTextEdit="1"/>
              </p:cNvSpPr>
              <p:nvPr>
                <p:ph sz="half" idx="2"/>
              </p:nvPr>
            </p:nvSpPr>
            <p:spPr>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72845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Solve the proportion.  Check for extraneous solutions - T</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half" idx="1"/>
              </p:nvPr>
            </p:nvSpPr>
            <p:spPr/>
            <p:txBody>
              <a:bodyPr/>
              <a:lstStyle/>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5</m:t>
                          </m:r>
                          <m:r>
                            <a:rPr lang="en-US" b="0" i="1" smtClean="0">
                              <a:latin typeface="Cambria Math"/>
                            </a:rPr>
                            <m:t>𝑥</m:t>
                          </m:r>
                        </m:den>
                      </m:f>
                      <m:r>
                        <a:rPr lang="en-US" b="0" i="1" smtClean="0">
                          <a:latin typeface="Cambria Math"/>
                        </a:rPr>
                        <m:t>= </m:t>
                      </m:r>
                      <m:f>
                        <m:fPr>
                          <m:ctrlPr>
                            <a:rPr lang="en-US" b="0" i="1" smtClean="0">
                              <a:latin typeface="Cambria Math"/>
                            </a:rPr>
                          </m:ctrlPr>
                        </m:fPr>
                        <m:num>
                          <m:r>
                            <a:rPr lang="en-US" b="0" i="1" smtClean="0">
                              <a:latin typeface="Cambria Math"/>
                            </a:rPr>
                            <m:t>4</m:t>
                          </m:r>
                        </m:num>
                        <m:den>
                          <m:r>
                            <a:rPr lang="en-US" b="0" i="1" smtClean="0">
                              <a:latin typeface="Cambria Math"/>
                            </a:rPr>
                            <m:t>9</m:t>
                          </m:r>
                        </m:den>
                      </m:f>
                    </m:oMath>
                  </m:oMathPara>
                </a14:m>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10</m:t>
                          </m:r>
                        </m:den>
                      </m:f>
                      <m:r>
                        <a:rPr lang="en-US" b="0" i="1" smtClean="0">
                          <a:latin typeface="Cambria Math"/>
                        </a:rPr>
                        <m:t>= </m:t>
                      </m:r>
                      <m:f>
                        <m:fPr>
                          <m:ctrlPr>
                            <a:rPr lang="en-US" b="0" i="1" smtClean="0">
                              <a:latin typeface="Cambria Math"/>
                            </a:rPr>
                          </m:ctrlPr>
                        </m:fPr>
                        <m:num>
                          <m:r>
                            <a:rPr lang="en-US" b="0" i="1" smtClean="0">
                              <a:latin typeface="Cambria Math"/>
                            </a:rPr>
                            <m:t>−5</m:t>
                          </m:r>
                        </m:num>
                        <m:den>
                          <m:r>
                            <a:rPr lang="en-US" b="0" i="1" smtClean="0">
                              <a:latin typeface="Cambria Math"/>
                            </a:rPr>
                            <m:t>8</m:t>
                          </m:r>
                          <m:r>
                            <a:rPr lang="en-US" b="0" i="1" smtClean="0">
                              <a:latin typeface="Cambria Math"/>
                            </a:rPr>
                            <m:t>𝑤</m:t>
                          </m:r>
                        </m:den>
                      </m:f>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half" idx="1"/>
              </p:nvPr>
            </p:nvSpPr>
            <p:spPr>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Content Placeholder 3"/>
              <p:cNvSpPr>
                <a:spLocks noGrp="1"/>
              </p:cNvSpPr>
              <p:nvPr>
                <p:ph sz="half" idx="2"/>
              </p:nvPr>
            </p:nvSpPr>
            <p:spPr/>
            <p:txBody>
              <a:bodyPr/>
              <a:lstStyle/>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5</m:t>
                          </m:r>
                          <m:r>
                            <a:rPr lang="en-US" b="0" i="1" smtClean="0">
                              <a:latin typeface="Cambria Math"/>
                            </a:rPr>
                            <m:t>𝑥</m:t>
                          </m:r>
                        </m:num>
                        <m:den>
                          <m:r>
                            <a:rPr lang="en-US" b="0" i="1" smtClean="0">
                              <a:latin typeface="Cambria Math"/>
                            </a:rPr>
                            <m:t>𝑥</m:t>
                          </m:r>
                          <m:r>
                            <a:rPr lang="en-US" b="0" i="1" smtClean="0">
                              <a:latin typeface="Cambria Math"/>
                            </a:rPr>
                            <m:t>+2</m:t>
                          </m:r>
                        </m:den>
                      </m:f>
                      <m:r>
                        <a:rPr lang="en-US" b="0" i="1" smtClean="0">
                          <a:latin typeface="Cambria Math"/>
                        </a:rPr>
                        <m:t>= </m:t>
                      </m:r>
                      <m:f>
                        <m:fPr>
                          <m:ctrlPr>
                            <a:rPr lang="en-US" b="0" i="1" smtClean="0">
                              <a:latin typeface="Cambria Math"/>
                            </a:rPr>
                          </m:ctrlPr>
                        </m:fPr>
                        <m:num>
                          <m:r>
                            <a:rPr lang="en-US" b="0" i="1" smtClean="0">
                              <a:latin typeface="Cambria Math"/>
                            </a:rPr>
                            <m:t>3</m:t>
                          </m:r>
                          <m:r>
                            <a:rPr lang="en-US" b="0" i="1" smtClean="0">
                              <a:latin typeface="Cambria Math"/>
                            </a:rPr>
                            <m:t>𝑥</m:t>
                          </m:r>
                        </m:num>
                        <m:den>
                          <m:r>
                            <a:rPr lang="en-US" b="0" i="1" smtClean="0">
                              <a:latin typeface="Cambria Math"/>
                            </a:rPr>
                            <m:t>𝑥</m:t>
                          </m:r>
                        </m:den>
                      </m:f>
                    </m:oMath>
                  </m:oMathPara>
                </a14:m>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𝑚</m:t>
                          </m:r>
                          <m:r>
                            <a:rPr lang="en-US" b="0" i="1" smtClean="0">
                              <a:latin typeface="Cambria Math"/>
                            </a:rPr>
                            <m:t>+3</m:t>
                          </m:r>
                        </m:num>
                        <m:den>
                          <m:r>
                            <a:rPr lang="en-US" b="0" i="1" smtClean="0">
                              <a:latin typeface="Cambria Math"/>
                            </a:rPr>
                            <m:t>𝑚</m:t>
                          </m:r>
                        </m:den>
                      </m:f>
                      <m:r>
                        <a:rPr lang="en-US" b="0" i="1" smtClean="0">
                          <a:latin typeface="Cambria Math"/>
                        </a:rPr>
                        <m:t>= </m:t>
                      </m:r>
                      <m:f>
                        <m:fPr>
                          <m:ctrlPr>
                            <a:rPr lang="en-US" b="0" i="1" smtClean="0">
                              <a:latin typeface="Cambria Math"/>
                            </a:rPr>
                          </m:ctrlPr>
                        </m:fPr>
                        <m:num>
                          <m:r>
                            <a:rPr lang="en-US" b="0" i="1" smtClean="0">
                              <a:latin typeface="Cambria Math"/>
                            </a:rPr>
                            <m:t>𝑚</m:t>
                          </m:r>
                          <m:r>
                            <a:rPr lang="en-US" b="0" i="1" smtClean="0">
                              <a:latin typeface="Cambria Math"/>
                            </a:rPr>
                            <m:t> −3</m:t>
                          </m:r>
                        </m:num>
                        <m:den>
                          <m:r>
                            <a:rPr lang="en-US" b="0" i="1" smtClean="0">
                              <a:latin typeface="Cambria Math"/>
                            </a:rPr>
                            <m:t>2</m:t>
                          </m:r>
                        </m:den>
                      </m:f>
                    </m:oMath>
                  </m:oMathPara>
                </a14:m>
                <a:endParaRPr lang="en-US" dirty="0"/>
              </a:p>
            </p:txBody>
          </p:sp>
        </mc:Choice>
        <mc:Fallback>
          <p:sp>
            <p:nvSpPr>
              <p:cNvPr id="4" name="Content Placeholder 3"/>
              <p:cNvSpPr>
                <a:spLocks noGrp="1" noRot="1" noChangeAspect="1" noMove="1" noResize="1" noEditPoints="1" noAdjustHandles="1" noChangeArrowheads="1" noChangeShapeType="1" noTextEdit="1"/>
              </p:cNvSpPr>
              <p:nvPr>
                <p:ph sz="half" idx="2"/>
              </p:nvPr>
            </p:nvSpPr>
            <p:spPr>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93177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problem – T/ST</a:t>
            </a:r>
            <a:endParaRPr lang="en-US" dirty="0"/>
          </a:p>
        </p:txBody>
      </p:sp>
      <p:sp>
        <p:nvSpPr>
          <p:cNvPr id="3" name="Content Placeholder 2"/>
          <p:cNvSpPr>
            <a:spLocks noGrp="1"/>
          </p:cNvSpPr>
          <p:nvPr>
            <p:ph sz="half" idx="1"/>
          </p:nvPr>
        </p:nvSpPr>
        <p:spPr/>
        <p:txBody>
          <a:bodyPr>
            <a:normAutofit fontScale="85000" lnSpcReduction="20000"/>
          </a:bodyPr>
          <a:lstStyle/>
          <a:p>
            <a:pPr marL="114300" indent="0">
              <a:buNone/>
            </a:pPr>
            <a:r>
              <a:rPr lang="en-US" dirty="0" smtClean="0"/>
              <a:t>To estimate the number of w of blue whales in portion of the Indian Ocean, researchers marked 200 different whales.  Months later the researchers checked 300 whales in the area and found only 15 that were marked.  Write and sole a proportion to estimate the whale population in that portion of the Indian Ocean.</a:t>
            </a:r>
            <a:endParaRPr lang="en-US" dirty="0"/>
          </a:p>
        </p:txBody>
      </p:sp>
      <p:sp>
        <p:nvSpPr>
          <p:cNvPr id="4" name="Content Placeholder 3"/>
          <p:cNvSpPr>
            <a:spLocks noGrp="1"/>
          </p:cNvSpPr>
          <p:nvPr>
            <p:ph sz="half" idx="2"/>
          </p:nvPr>
        </p:nvSpPr>
        <p:spPr/>
        <p:txBody>
          <a:bodyPr>
            <a:normAutofit fontScale="85000" lnSpcReduction="20000"/>
          </a:bodyPr>
          <a:lstStyle/>
          <a:p>
            <a:endParaRPr lang="en-US"/>
          </a:p>
        </p:txBody>
      </p:sp>
    </p:spTree>
    <p:extLst>
      <p:ext uri="{BB962C8B-B14F-4D97-AF65-F5344CB8AC3E}">
        <p14:creationId xmlns:p14="http://schemas.microsoft.com/office/powerpoint/2010/main" val="113580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idx="1"/>
          </p:nvPr>
        </p:nvSpPr>
        <p:spPr/>
        <p:txBody>
          <a:bodyPr/>
          <a:lstStyle/>
          <a:p>
            <a:r>
              <a:rPr lang="en-US" dirty="0" smtClean="0"/>
              <a:t>Questions/Comments</a:t>
            </a:r>
          </a:p>
          <a:p>
            <a:endParaRPr lang="en-US" dirty="0"/>
          </a:p>
          <a:p>
            <a:r>
              <a:rPr lang="en-US" dirty="0" smtClean="0"/>
              <a:t>Acuity:</a:t>
            </a:r>
          </a:p>
          <a:p>
            <a:endParaRPr lang="en-US" dirty="0"/>
          </a:p>
          <a:p>
            <a:r>
              <a:rPr lang="en-US" dirty="0" err="1" smtClean="0"/>
              <a:t>Hw</a:t>
            </a:r>
            <a:r>
              <a:rPr lang="en-US" dirty="0" smtClean="0"/>
              <a:t>: text pg. 646, #’s</a:t>
            </a:r>
            <a:r>
              <a:rPr lang="en-US" smtClean="0"/>
              <a:t>: 18-40 </a:t>
            </a:r>
            <a:r>
              <a:rPr lang="en-US" dirty="0" smtClean="0"/>
              <a:t>evens</a:t>
            </a:r>
            <a:endParaRPr lang="en-US" dirty="0"/>
          </a:p>
        </p:txBody>
      </p:sp>
    </p:spTree>
    <p:extLst>
      <p:ext uri="{BB962C8B-B14F-4D97-AF65-F5344CB8AC3E}">
        <p14:creationId xmlns:p14="http://schemas.microsoft.com/office/powerpoint/2010/main" val="551181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TotalTime>
  <Words>294</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11.1 ratio and proportion</vt:lpstr>
      <vt:lpstr>Notes</vt:lpstr>
      <vt:lpstr>Solve the proportion.  Check for extraneous solutions - T</vt:lpstr>
      <vt:lpstr>Solve the proportion. Check for extraneous solutions - st</vt:lpstr>
      <vt:lpstr>Solve the proportion.  Check for extraneous solutions - T</vt:lpstr>
      <vt:lpstr>Solve the proportion.  Check for extraneous solutions - T</vt:lpstr>
      <vt:lpstr>Word problem – T/ST</vt:lpstr>
      <vt:lpstr>Wrap up</vt:lpstr>
    </vt:vector>
  </TitlesOfParts>
  <Company>dcecsd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 ratio and proportion</dc:title>
  <dc:creator>Garth Fiedler</dc:creator>
  <cp:lastModifiedBy>Garth Fiedler</cp:lastModifiedBy>
  <cp:revision>2</cp:revision>
  <dcterms:created xsi:type="dcterms:W3CDTF">2013-02-25T14:27:12Z</dcterms:created>
  <dcterms:modified xsi:type="dcterms:W3CDTF">2013-02-25T14:45:13Z</dcterms:modified>
</cp:coreProperties>
</file>