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C2659C-6AD8-4995-948D-7CBAC4A2853D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08A69-13C7-4B97-9345-E98C2F024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55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96402C-30B6-4055-A0CC-4548B054E1D5}" type="slidenum">
              <a:rPr lang="en-US"/>
              <a:pPr/>
              <a:t>7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F172EEF-8D04-42E3-940F-7F56A3750A0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E48AB3-D013-4C1B-AC05-F01067178463}" type="slidenum">
              <a:rPr lang="en-US"/>
              <a:pPr/>
              <a:t>9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A6CC12F-7708-4455-83EB-E896A235B5C9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C0F4-F930-46B2-AB6F-B72E2B5BF613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DD8F3D8-751B-476A-8E27-7F3A689B07E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C0F4-F930-46B2-AB6F-B72E2B5BF613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F3D8-751B-476A-8E27-7F3A689B0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C0F4-F930-46B2-AB6F-B72E2B5BF613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F3D8-751B-476A-8E27-7F3A689B0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C0F4-F930-46B2-AB6F-B72E2B5BF613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F3D8-751B-476A-8E27-7F3A689B0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C0F4-F930-46B2-AB6F-B72E2B5BF613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F3D8-751B-476A-8E27-7F3A689B07E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C0F4-F930-46B2-AB6F-B72E2B5BF613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F3D8-751B-476A-8E27-7F3A689B0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C0F4-F930-46B2-AB6F-B72E2B5BF613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F3D8-751B-476A-8E27-7F3A689B0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C0F4-F930-46B2-AB6F-B72E2B5BF613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F3D8-751B-476A-8E27-7F3A689B0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C0F4-F930-46B2-AB6F-B72E2B5BF613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F3D8-751B-476A-8E27-7F3A689B0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C0F4-F930-46B2-AB6F-B72E2B5BF613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F3D8-751B-476A-8E27-7F3A689B07E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C0F4-F930-46B2-AB6F-B72E2B5BF613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F3D8-751B-476A-8E27-7F3A689B07E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25DC0F4-F930-46B2-AB6F-B72E2B5BF613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DD8F3D8-751B-476A-8E27-7F3A689B07E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10.1 add/subtract polynomials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592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rgbClr val="D60093"/>
                </a:solidFill>
              </a:rPr>
              <a:t>Subtract Polynomials </a:t>
            </a:r>
            <a:r>
              <a:rPr lang="en-US" dirty="0" smtClean="0">
                <a:solidFill>
                  <a:srgbClr val="D60093"/>
                </a:solidFill>
              </a:rPr>
              <a:t>Horizontally- t/</a:t>
            </a:r>
            <a:r>
              <a:rPr lang="en-US" dirty="0" err="1" smtClean="0">
                <a:solidFill>
                  <a:srgbClr val="D60093"/>
                </a:solidFill>
              </a:rPr>
              <a:t>st</a:t>
            </a:r>
            <a:endParaRPr lang="en-US" dirty="0" smtClean="0">
              <a:solidFill>
                <a:srgbClr val="D60093"/>
              </a:solidFill>
            </a:endParaRP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(15b</a:t>
            </a:r>
            <a:r>
              <a:rPr lang="en-US" sz="2000" baseline="30000" dirty="0" smtClean="0"/>
              <a:t>4</a:t>
            </a:r>
            <a:r>
              <a:rPr lang="en-US" sz="2000" dirty="0" smtClean="0"/>
              <a:t> + 14) – (3b</a:t>
            </a:r>
            <a:r>
              <a:rPr lang="en-US" sz="2000" baseline="30000" dirty="0" smtClean="0"/>
              <a:t>4</a:t>
            </a:r>
            <a:r>
              <a:rPr lang="en-US" sz="2000" dirty="0" smtClean="0"/>
              <a:t> - 4)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dirty="0"/>
          </a:p>
          <a:p>
            <a:pPr eaLnBrk="1" hangingPunct="1">
              <a:buNone/>
              <a:defRPr/>
            </a:pPr>
            <a:endParaRPr lang="en-US" sz="2000" dirty="0" smtClean="0"/>
          </a:p>
          <a:p>
            <a:pPr eaLnBrk="1" hangingPunct="1">
              <a:buNone/>
              <a:defRPr/>
            </a:pPr>
            <a:endParaRPr lang="en-US" sz="2000" dirty="0"/>
          </a:p>
          <a:p>
            <a:pPr eaLnBrk="1" hangingPunct="1">
              <a:buNone/>
              <a:defRPr/>
            </a:pPr>
            <a:r>
              <a:rPr lang="en-US" sz="2000" dirty="0" smtClean="0"/>
              <a:t>(</a:t>
            </a:r>
            <a:r>
              <a:rPr lang="en-US" sz="2000" dirty="0"/>
              <a:t>7g</a:t>
            </a:r>
            <a:r>
              <a:rPr lang="en-US" sz="2000" baseline="30000" dirty="0"/>
              <a:t>2</a:t>
            </a:r>
            <a:r>
              <a:rPr lang="en-US" sz="2000" dirty="0"/>
              <a:t> – 2g + 8) – (g</a:t>
            </a:r>
            <a:r>
              <a:rPr lang="en-US" sz="2000" baseline="30000" dirty="0"/>
              <a:t>2</a:t>
            </a:r>
            <a:r>
              <a:rPr lang="en-US" sz="2000" dirty="0"/>
              <a:t> – 6g + 1)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3434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(3b</a:t>
            </a:r>
            <a:r>
              <a:rPr lang="en-US" sz="2000" baseline="30000" dirty="0" smtClean="0"/>
              <a:t>4</a:t>
            </a:r>
            <a:r>
              <a:rPr lang="en-US" sz="2000" dirty="0" smtClean="0"/>
              <a:t> + 6b + 1) – (9b</a:t>
            </a:r>
            <a:r>
              <a:rPr lang="en-US" sz="2000" baseline="30000" dirty="0" smtClean="0"/>
              <a:t>4</a:t>
            </a:r>
            <a:r>
              <a:rPr lang="en-US" sz="2000" dirty="0" smtClean="0"/>
              <a:t> + 7b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– 18)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b="1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b="1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b="1" dirty="0"/>
          </a:p>
          <a:p>
            <a:pPr eaLnBrk="1" hangingPunct="1">
              <a:buNone/>
              <a:defRPr/>
            </a:pPr>
            <a:r>
              <a:rPr lang="en-US" sz="2000" dirty="0"/>
              <a:t>(8d</a:t>
            </a:r>
            <a:r>
              <a:rPr lang="en-US" sz="2000" baseline="30000" dirty="0"/>
              <a:t>4</a:t>
            </a:r>
            <a:r>
              <a:rPr lang="en-US" sz="2000" dirty="0"/>
              <a:t> + 5) – (7d</a:t>
            </a:r>
            <a:r>
              <a:rPr lang="en-US" sz="2000" baseline="30000" dirty="0"/>
              <a:t>4</a:t>
            </a:r>
            <a:r>
              <a:rPr lang="en-US" sz="2000" dirty="0"/>
              <a:t> – 1)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03113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Hw</a:t>
            </a:r>
            <a:r>
              <a:rPr lang="en-US" dirty="0" smtClean="0"/>
              <a:t>: text pg. 579, #’s: 20-24evens</a:t>
            </a:r>
            <a:r>
              <a:rPr lang="en-US" smtClean="0"/>
              <a:t>, 32-54 evens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711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Polynomial: expression which is the sum of terms.</a:t>
            </a:r>
          </a:p>
          <a:p>
            <a:endParaRPr lang="en-US" dirty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Standard form: terms placed in descending order form largest degree to smallest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Ex: 3x</a:t>
            </a:r>
            <a:r>
              <a:rPr lang="en-US" baseline="30000" dirty="0" smtClean="0">
                <a:solidFill>
                  <a:srgbClr val="7030A0"/>
                </a:solidFill>
              </a:rPr>
              <a:t>2</a:t>
            </a:r>
            <a:r>
              <a:rPr lang="en-US" dirty="0" smtClean="0">
                <a:solidFill>
                  <a:srgbClr val="7030A0"/>
                </a:solidFill>
              </a:rPr>
              <a:t> + 2x - 1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Degree: exponent of the variable.</a:t>
            </a:r>
          </a:p>
          <a:p>
            <a:endParaRPr lang="en-US" dirty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Degree of polynomial: largest degree of its term.</a:t>
            </a:r>
          </a:p>
          <a:p>
            <a:endParaRPr lang="en-US" dirty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Leading coefficient: coefficient of the first term.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828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Monomial: 1 term</a:t>
            </a:r>
          </a:p>
          <a:p>
            <a:endParaRPr lang="en-US" dirty="0">
              <a:solidFill>
                <a:srgbClr val="7030A0"/>
              </a:solidFill>
            </a:endParaRPr>
          </a:p>
          <a:p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Binomial: 2 terms</a:t>
            </a:r>
          </a:p>
          <a:p>
            <a:endParaRPr lang="en-US" dirty="0">
              <a:solidFill>
                <a:srgbClr val="7030A0"/>
              </a:solidFill>
            </a:endParaRPr>
          </a:p>
          <a:p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Trinomial: 3 terms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Constant: degree of 0.</a:t>
            </a:r>
          </a:p>
          <a:p>
            <a:pPr marL="114300" indent="0">
              <a:buNone/>
            </a:pPr>
            <a:endParaRPr lang="en-US" dirty="0">
              <a:solidFill>
                <a:srgbClr val="7030A0"/>
              </a:solidFill>
            </a:endParaRPr>
          </a:p>
          <a:p>
            <a:pPr marL="11430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Linear: degree of 1.</a:t>
            </a:r>
          </a:p>
          <a:p>
            <a:pPr marL="114300" indent="0">
              <a:buNone/>
            </a:pPr>
            <a:endParaRPr lang="en-US" dirty="0">
              <a:solidFill>
                <a:srgbClr val="7030A0"/>
              </a:solidFill>
            </a:endParaRPr>
          </a:p>
          <a:p>
            <a:pPr marL="11430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Quadratic: degree of 2.</a:t>
            </a:r>
          </a:p>
          <a:p>
            <a:pPr marL="114300" indent="0">
              <a:buNone/>
            </a:pPr>
            <a:endParaRPr lang="en-US" dirty="0">
              <a:solidFill>
                <a:srgbClr val="7030A0"/>
              </a:solidFill>
            </a:endParaRPr>
          </a:p>
          <a:p>
            <a:pPr marL="11430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Cubic: degree of 3.</a:t>
            </a:r>
          </a:p>
          <a:p>
            <a:pPr marL="114300" indent="0">
              <a:buNone/>
            </a:pPr>
            <a:endParaRPr lang="en-US" dirty="0">
              <a:solidFill>
                <a:srgbClr val="7030A0"/>
              </a:solidFill>
            </a:endParaRPr>
          </a:p>
          <a:p>
            <a:pPr marL="11430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Quartic: degree of 4</a:t>
            </a:r>
          </a:p>
        </p:txBody>
      </p:sp>
    </p:spTree>
    <p:extLst>
      <p:ext uri="{BB962C8B-B14F-4D97-AF65-F5344CB8AC3E}">
        <p14:creationId xmlns:p14="http://schemas.microsoft.com/office/powerpoint/2010/main" val="3731154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the polynomial in standard form – T/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3x + 4x</a:t>
            </a:r>
            <a:r>
              <a:rPr lang="en-US" baseline="30000" dirty="0" smtClean="0"/>
              <a:t>2</a:t>
            </a:r>
            <a:r>
              <a:rPr lang="en-US" dirty="0" smtClean="0"/>
              <a:t> – 5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3x – 7 + 2x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-4x + 7x</a:t>
            </a:r>
            <a:r>
              <a:rPr lang="en-US" baseline="30000" dirty="0" smtClean="0"/>
              <a:t>4</a:t>
            </a:r>
            <a:r>
              <a:rPr lang="en-US" dirty="0" smtClean="0"/>
              <a:t> – 5x</a:t>
            </a:r>
            <a:r>
              <a:rPr lang="en-US" baseline="30000" dirty="0" smtClean="0"/>
              <a:t>3</a:t>
            </a:r>
            <a:r>
              <a:rPr lang="en-US" dirty="0" smtClean="0"/>
              <a:t> + 1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5x</a:t>
            </a:r>
            <a:r>
              <a:rPr lang="en-US" baseline="30000" dirty="0" smtClean="0"/>
              <a:t>2</a:t>
            </a:r>
            <a:r>
              <a:rPr lang="en-US" dirty="0" smtClean="0"/>
              <a:t> + 4 – 3x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X – 7x</a:t>
            </a:r>
            <a:r>
              <a:rPr lang="en-US" baseline="30000" dirty="0" smtClean="0"/>
              <a:t>3</a:t>
            </a:r>
            <a:r>
              <a:rPr lang="en-US" dirty="0" smtClean="0"/>
              <a:t> + 2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21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Identify the leading coefficient, classify polynomial by degree and by term -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14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x</a:t>
            </a:r>
            <a:r>
              <a:rPr lang="en-US" baseline="30000" dirty="0" smtClean="0"/>
              <a:t>3</a:t>
            </a:r>
            <a:r>
              <a:rPr lang="en-US" dirty="0" smtClean="0"/>
              <a:t> - 5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2x</a:t>
            </a:r>
            <a:r>
              <a:rPr lang="en-US" baseline="30000" dirty="0" smtClean="0"/>
              <a:t>2</a:t>
            </a:r>
            <a:r>
              <a:rPr lang="en-US" dirty="0" smtClean="0"/>
              <a:t> – 5x + 1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766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Identify the leading coefficient, classify polynomial by degree and by term -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2x + 3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 – x</a:t>
            </a:r>
            <a:r>
              <a:rPr lang="en-US" baseline="30000" dirty="0" smtClean="0"/>
              <a:t>4</a:t>
            </a:r>
            <a:endParaRPr lang="en-US" baseline="30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x – x</a:t>
            </a:r>
            <a:r>
              <a:rPr lang="en-US" baseline="30000" dirty="0" smtClean="0"/>
              <a:t>3</a:t>
            </a:r>
            <a:r>
              <a:rPr lang="en-US" dirty="0" smtClean="0"/>
              <a:t> + 3x</a:t>
            </a:r>
            <a:r>
              <a:rPr lang="en-US" baseline="30000" dirty="0" smtClean="0"/>
              <a:t>2</a:t>
            </a:r>
            <a:r>
              <a:rPr lang="en-US" dirty="0" smtClean="0"/>
              <a:t> + 9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-3x</a:t>
            </a:r>
            <a:r>
              <a:rPr lang="en-US" baseline="30000" dirty="0" smtClean="0"/>
              <a:t>2</a:t>
            </a:r>
            <a:r>
              <a:rPr lang="en-US" dirty="0" smtClean="0"/>
              <a:t> + 6x - 2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61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D60093"/>
                </a:solidFill>
              </a:rPr>
              <a:t>Adding Polynomials </a:t>
            </a:r>
            <a:r>
              <a:rPr lang="en-US" dirty="0" smtClean="0">
                <a:solidFill>
                  <a:srgbClr val="D60093"/>
                </a:solidFill>
              </a:rPr>
              <a:t>Vertically-t/</a:t>
            </a:r>
            <a:r>
              <a:rPr lang="en-US" dirty="0" err="1" smtClean="0">
                <a:solidFill>
                  <a:srgbClr val="D60093"/>
                </a:solidFill>
              </a:rPr>
              <a:t>st</a:t>
            </a:r>
            <a:endParaRPr lang="en-US" dirty="0">
              <a:solidFill>
                <a:srgbClr val="D60093"/>
              </a:solidFill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600200"/>
            <a:ext cx="42672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dirty="0"/>
              <a:t>(-9x</a:t>
            </a:r>
            <a:r>
              <a:rPr lang="en-US" sz="2400" baseline="30000" dirty="0"/>
              <a:t>2</a:t>
            </a:r>
            <a:r>
              <a:rPr lang="en-US" sz="2400" dirty="0"/>
              <a:t> – x + 2) + (4x</a:t>
            </a:r>
            <a:r>
              <a:rPr lang="en-US" sz="2400" baseline="30000" dirty="0"/>
              <a:t>2</a:t>
            </a:r>
            <a:r>
              <a:rPr lang="en-US" sz="2400" dirty="0"/>
              <a:t> + 2x – </a:t>
            </a:r>
            <a:r>
              <a:rPr lang="en-US" sz="2400" dirty="0" smtClean="0"/>
              <a:t>7)</a:t>
            </a:r>
          </a:p>
          <a:p>
            <a:pPr>
              <a:buFont typeface="Wingdings" pitchFamily="2" charset="2"/>
              <a:buNone/>
            </a:pPr>
            <a:endParaRPr lang="en-US" sz="2400" dirty="0"/>
          </a:p>
          <a:p>
            <a:pPr>
              <a:buFont typeface="Wingdings" pitchFamily="2" charset="2"/>
              <a:buNone/>
            </a:pPr>
            <a:endParaRPr lang="en-US" sz="2400" dirty="0" smtClean="0"/>
          </a:p>
          <a:p>
            <a:pPr>
              <a:buFont typeface="Wingdings" pitchFamily="2" charset="2"/>
              <a:buNone/>
            </a:pPr>
            <a:endParaRPr lang="en-US" sz="2400" dirty="0"/>
          </a:p>
          <a:p>
            <a:pPr>
              <a:buFont typeface="Wingdings" pitchFamily="2" charset="2"/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(</a:t>
            </a:r>
            <a:r>
              <a:rPr lang="en-US" sz="2400" dirty="0"/>
              <a:t>x + 2) + (2x + 5)</a:t>
            </a:r>
          </a:p>
          <a:p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600200"/>
            <a:ext cx="4038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dirty="0"/>
              <a:t>(-x</a:t>
            </a:r>
            <a:r>
              <a:rPr lang="en-US" sz="2400" baseline="30000" dirty="0"/>
              <a:t>2</a:t>
            </a:r>
            <a:r>
              <a:rPr lang="en-US" sz="2400" dirty="0"/>
              <a:t> – 8x -15) + (x</a:t>
            </a:r>
            <a:r>
              <a:rPr lang="en-US" sz="2400" baseline="30000" dirty="0"/>
              <a:t>2</a:t>
            </a:r>
            <a:r>
              <a:rPr lang="en-US" sz="2400" dirty="0"/>
              <a:t> - 5x - 6</a:t>
            </a:r>
            <a:r>
              <a:rPr lang="en-US" sz="2400" dirty="0" smtClean="0"/>
              <a:t>)</a:t>
            </a:r>
          </a:p>
          <a:p>
            <a:pPr>
              <a:buFont typeface="Wingdings" pitchFamily="2" charset="2"/>
              <a:buNone/>
            </a:pPr>
            <a:endParaRPr lang="en-US" sz="2400" dirty="0"/>
          </a:p>
          <a:p>
            <a:pPr>
              <a:buFont typeface="Wingdings" pitchFamily="2" charset="2"/>
              <a:buNone/>
            </a:pPr>
            <a:endParaRPr lang="en-US" sz="2400" dirty="0" smtClean="0"/>
          </a:p>
          <a:p>
            <a:pPr>
              <a:buFont typeface="Wingdings" pitchFamily="2" charset="2"/>
              <a:buNone/>
            </a:pPr>
            <a:endParaRPr lang="en-US" sz="2400" dirty="0"/>
          </a:p>
          <a:p>
            <a:pPr>
              <a:buFont typeface="Wingdings" pitchFamily="2" charset="2"/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/>
              <a:t>(w</a:t>
            </a:r>
            <a:r>
              <a:rPr lang="en-US" sz="2400" baseline="30000" dirty="0"/>
              <a:t>3</a:t>
            </a:r>
            <a:r>
              <a:rPr lang="en-US" sz="2400" dirty="0"/>
              <a:t> + 6w) +   (-w</a:t>
            </a:r>
            <a:r>
              <a:rPr lang="en-US" sz="2400" baseline="30000" dirty="0"/>
              <a:t>2</a:t>
            </a:r>
            <a:r>
              <a:rPr lang="en-US" sz="2400" dirty="0"/>
              <a:t> - 8w +7)</a:t>
            </a:r>
          </a:p>
          <a:p>
            <a:pPr>
              <a:buFont typeface="Wingdings" pitchFamily="2" charset="2"/>
              <a:buNone/>
            </a:pPr>
            <a:endParaRPr lang="en-US" sz="24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33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rgbClr val="D60093"/>
                </a:solidFill>
              </a:rPr>
              <a:t>Subtract Polynomials </a:t>
            </a:r>
            <a:r>
              <a:rPr lang="en-US" dirty="0" smtClean="0">
                <a:solidFill>
                  <a:srgbClr val="D60093"/>
                </a:solidFill>
              </a:rPr>
              <a:t>Vertically –t/</a:t>
            </a:r>
            <a:r>
              <a:rPr lang="en-US" dirty="0" err="1" smtClean="0">
                <a:solidFill>
                  <a:srgbClr val="D60093"/>
                </a:solidFill>
              </a:rPr>
              <a:t>st</a:t>
            </a:r>
            <a:endParaRPr lang="en-US" dirty="0" smtClean="0">
              <a:solidFill>
                <a:srgbClr val="D60093"/>
              </a:solidFill>
            </a:endParaRP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000" b="1" dirty="0" smtClean="0"/>
              <a:t>(15x</a:t>
            </a:r>
            <a:r>
              <a:rPr lang="en-US" sz="2000" b="1" baseline="30000" dirty="0" smtClean="0"/>
              <a:t>2</a:t>
            </a:r>
            <a:r>
              <a:rPr lang="en-US" sz="2000" b="1" dirty="0" smtClean="0"/>
              <a:t> + 2x - 9) – (-x</a:t>
            </a:r>
            <a:r>
              <a:rPr lang="en-US" sz="2000" b="1" baseline="30000" dirty="0" smtClean="0"/>
              <a:t>2</a:t>
            </a:r>
            <a:r>
              <a:rPr lang="en-US" sz="2000" b="1" dirty="0" smtClean="0"/>
              <a:t> - 12x – 6)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b="1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b="1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b="1" dirty="0"/>
          </a:p>
          <a:p>
            <a:pPr eaLnBrk="1" hangingPunct="1">
              <a:buNone/>
              <a:defRPr/>
            </a:pPr>
            <a:r>
              <a:rPr lang="en-US" sz="2000" b="1" dirty="0"/>
              <a:t>(4b</a:t>
            </a:r>
            <a:r>
              <a:rPr lang="en-US" sz="2000" b="1" baseline="30000" dirty="0"/>
              <a:t>3</a:t>
            </a:r>
            <a:r>
              <a:rPr lang="en-US" sz="2000" b="1" dirty="0"/>
              <a:t> – 7b - 7) – (b</a:t>
            </a:r>
            <a:r>
              <a:rPr lang="en-US" sz="2000" b="1" baseline="30000" dirty="0"/>
              <a:t>2</a:t>
            </a:r>
            <a:r>
              <a:rPr lang="en-US" sz="2000" b="1" dirty="0"/>
              <a:t> + 6b - 12)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b="1" dirty="0" smtClean="0"/>
          </a:p>
          <a:p>
            <a:pPr eaLnBrk="1" hangingPunct="1">
              <a:defRPr/>
            </a:pPr>
            <a:endParaRPr lang="en-US" sz="2000" b="1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56138" y="1600200"/>
            <a:ext cx="4487862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000" b="1" dirty="0" smtClean="0"/>
              <a:t>(11y</a:t>
            </a:r>
            <a:r>
              <a:rPr lang="en-US" sz="2000" b="1" baseline="30000" dirty="0" smtClean="0"/>
              <a:t>2</a:t>
            </a:r>
            <a:r>
              <a:rPr lang="en-US" sz="2000" b="1" dirty="0" smtClean="0"/>
              <a:t> – 8y - 19) – (20y</a:t>
            </a:r>
            <a:r>
              <a:rPr lang="en-US" sz="2000" b="1" baseline="30000" dirty="0" smtClean="0"/>
              <a:t>2</a:t>
            </a:r>
            <a:r>
              <a:rPr lang="en-US" sz="2000" b="1" dirty="0" smtClean="0"/>
              <a:t> + 3y + 10)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b="1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b="1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b="1" dirty="0"/>
          </a:p>
          <a:p>
            <a:pPr eaLnBrk="1" hangingPunct="1">
              <a:buNone/>
              <a:defRPr/>
            </a:pPr>
            <a:r>
              <a:rPr lang="en-US" sz="2000" b="1" dirty="0"/>
              <a:t>(-n</a:t>
            </a:r>
            <a:r>
              <a:rPr lang="en-US" sz="2000" b="1" baseline="30000" dirty="0"/>
              <a:t>2</a:t>
            </a:r>
            <a:r>
              <a:rPr lang="en-US" sz="2000" b="1" dirty="0"/>
              <a:t> – 5n + 9) – (2n</a:t>
            </a:r>
            <a:r>
              <a:rPr lang="en-US" sz="2000" b="1" baseline="30000" dirty="0"/>
              <a:t>3</a:t>
            </a:r>
            <a:r>
              <a:rPr lang="en-US" sz="2000" b="1" dirty="0"/>
              <a:t> + 8n – 13)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b="1" dirty="0" smtClean="0"/>
          </a:p>
          <a:p>
            <a:pPr eaLnBrk="1" hangingPunct="1">
              <a:defRPr/>
            </a:pP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55196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D60093"/>
                </a:solidFill>
              </a:rPr>
              <a:t>Adding Polynomials </a:t>
            </a:r>
            <a:r>
              <a:rPr lang="en-US" dirty="0" smtClean="0">
                <a:solidFill>
                  <a:srgbClr val="D60093"/>
                </a:solidFill>
              </a:rPr>
              <a:t>horizontally – t/</a:t>
            </a:r>
            <a:r>
              <a:rPr lang="en-US" dirty="0" err="1" smtClean="0">
                <a:solidFill>
                  <a:srgbClr val="D60093"/>
                </a:solidFill>
              </a:rPr>
              <a:t>st</a:t>
            </a:r>
            <a:endParaRPr lang="en-US" dirty="0">
              <a:solidFill>
                <a:srgbClr val="D60093"/>
              </a:solidFill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dirty="0"/>
              <a:t>(-8x</a:t>
            </a:r>
            <a:r>
              <a:rPr lang="en-US" sz="2000" baseline="30000" dirty="0"/>
              <a:t>3</a:t>
            </a:r>
            <a:r>
              <a:rPr lang="en-US" sz="2000" dirty="0"/>
              <a:t> + x -16) + (x</a:t>
            </a:r>
            <a:r>
              <a:rPr lang="en-US" sz="2000" baseline="30000" dirty="0"/>
              <a:t>2</a:t>
            </a:r>
            <a:r>
              <a:rPr lang="en-US" sz="2000" dirty="0"/>
              <a:t> +9x</a:t>
            </a:r>
            <a:r>
              <a:rPr lang="en-US" sz="2000" dirty="0" smtClean="0"/>
              <a:t>)</a:t>
            </a:r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2000" dirty="0" smtClean="0"/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 smtClean="0"/>
              <a:t>(</a:t>
            </a:r>
            <a:r>
              <a:rPr lang="en-US" sz="2000" dirty="0"/>
              <a:t>3a</a:t>
            </a:r>
            <a:r>
              <a:rPr lang="en-US" sz="2000" baseline="30000" dirty="0"/>
              <a:t>2</a:t>
            </a:r>
            <a:r>
              <a:rPr lang="en-US" sz="2000" dirty="0"/>
              <a:t> + 1)+(4a</a:t>
            </a:r>
            <a:r>
              <a:rPr lang="en-US" sz="2000" baseline="30000" dirty="0"/>
              <a:t>2</a:t>
            </a:r>
            <a:r>
              <a:rPr lang="en-US" sz="2000" dirty="0"/>
              <a:t> – 7)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56138" y="1600200"/>
            <a:ext cx="4183062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dirty="0"/>
              <a:t>(-10v</a:t>
            </a:r>
            <a:r>
              <a:rPr lang="en-US" sz="2000" baseline="30000" dirty="0"/>
              <a:t>2</a:t>
            </a:r>
            <a:r>
              <a:rPr lang="en-US" sz="2000" dirty="0"/>
              <a:t> + 20) + (v</a:t>
            </a:r>
            <a:r>
              <a:rPr lang="en-US" sz="2000" baseline="30000" dirty="0"/>
              <a:t>2</a:t>
            </a:r>
            <a:r>
              <a:rPr lang="en-US" sz="2000" dirty="0"/>
              <a:t> – 12v</a:t>
            </a:r>
            <a:r>
              <a:rPr lang="en-US" sz="2000" dirty="0" smtClean="0"/>
              <a:t>)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(</a:t>
            </a:r>
            <a:r>
              <a:rPr lang="en-US" sz="2000" dirty="0"/>
              <a:t>2y</a:t>
            </a:r>
            <a:r>
              <a:rPr lang="en-US" sz="2000" baseline="30000" dirty="0"/>
              <a:t>3</a:t>
            </a:r>
            <a:r>
              <a:rPr lang="en-US" sz="2000" dirty="0"/>
              <a:t> + 5y – 12) + (y</a:t>
            </a:r>
            <a:r>
              <a:rPr lang="en-US" sz="2000" baseline="30000" dirty="0"/>
              <a:t>3</a:t>
            </a:r>
            <a:r>
              <a:rPr lang="en-US" sz="2000" dirty="0"/>
              <a:t> – 6y</a:t>
            </a:r>
            <a:r>
              <a:rPr lang="en-US" sz="2000" baseline="30000" dirty="0"/>
              <a:t>2</a:t>
            </a:r>
            <a:r>
              <a:rPr lang="en-US" sz="2000" dirty="0"/>
              <a:t>+3y – 4)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36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16</TotalTime>
  <Words>446</Words>
  <Application>Microsoft Office PowerPoint</Application>
  <PresentationFormat>On-screen Show (4:3)</PresentationFormat>
  <Paragraphs>136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Apothecary</vt:lpstr>
      <vt:lpstr>10.1 add/subtract polynomials</vt:lpstr>
      <vt:lpstr>Notes</vt:lpstr>
      <vt:lpstr>Notes</vt:lpstr>
      <vt:lpstr>Write the polynomial in standard form – T/st</vt:lpstr>
      <vt:lpstr>Identify the leading coefficient, classify polynomial by degree and by term - T</vt:lpstr>
      <vt:lpstr>Identify the leading coefficient, classify polynomial by degree and by term - T</vt:lpstr>
      <vt:lpstr>Adding Polynomials Vertically-t/st</vt:lpstr>
      <vt:lpstr>Subtract Polynomials Vertically –t/st</vt:lpstr>
      <vt:lpstr>Adding Polynomials horizontally – t/st</vt:lpstr>
      <vt:lpstr>Subtract Polynomials Horizontally- t/st</vt:lpstr>
      <vt:lpstr>Wrap up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10.1 add/subtract polynomials</dc:title>
  <dc:creator>Garth Fiedler</dc:creator>
  <cp:lastModifiedBy>Garth Fiedler</cp:lastModifiedBy>
  <cp:revision>6</cp:revision>
  <dcterms:created xsi:type="dcterms:W3CDTF">2012-09-21T15:28:47Z</dcterms:created>
  <dcterms:modified xsi:type="dcterms:W3CDTF">2012-09-21T15:45:37Z</dcterms:modified>
</cp:coreProperties>
</file>