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4" r:id="rId9"/>
    <p:sldId id="263"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AEE1172C-D54F-40CB-8C37-CB5D686A2EDA}" type="datetimeFigureOut">
              <a:rPr lang="en-US" smtClean="0"/>
              <a:t>8/8/2014</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88399AED-37CB-4BAF-BD36-E3052BAD9BDB}" type="slidenum">
              <a:rPr lang="en-US" smtClean="0"/>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EE1172C-D54F-40CB-8C37-CB5D686A2EDA}" type="datetimeFigureOut">
              <a:rPr lang="en-US" smtClean="0"/>
              <a:t>8/8/2014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8399AED-37CB-4BAF-BD36-E3052BAD9BD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EE1172C-D54F-40CB-8C37-CB5D686A2EDA}" type="datetimeFigureOut">
              <a:rPr lang="en-US" smtClean="0"/>
              <a:t>8/8/2014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8399AED-37CB-4BAF-BD36-E3052BAD9BD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EE1172C-D54F-40CB-8C37-CB5D686A2EDA}" type="datetimeFigureOut">
              <a:rPr lang="en-US" smtClean="0"/>
              <a:t>8/8/2014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8399AED-37CB-4BAF-BD36-E3052BAD9BD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EE1172C-D54F-40CB-8C37-CB5D686A2EDA}" type="datetimeFigureOut">
              <a:rPr lang="en-US" smtClean="0"/>
              <a:t>8/8/2014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8399AED-37CB-4BAF-BD36-E3052BAD9BDB}" type="slidenum">
              <a:rPr lang="en-US" smtClean="0"/>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EE1172C-D54F-40CB-8C37-CB5D686A2EDA}" type="datetimeFigureOut">
              <a:rPr lang="en-US" smtClean="0"/>
              <a:t>8/8/2014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8399AED-37CB-4BAF-BD36-E3052BAD9BD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EE1172C-D54F-40CB-8C37-CB5D686A2EDA}" type="datetimeFigureOut">
              <a:rPr lang="en-US" smtClean="0"/>
              <a:t>8/8/2014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88399AED-37CB-4BAF-BD36-E3052BAD9BDB}" type="slidenum">
              <a:rPr lang="en-US" smtClean="0"/>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AEE1172C-D54F-40CB-8C37-CB5D686A2EDA}" type="datetimeFigureOut">
              <a:rPr lang="en-US" smtClean="0"/>
              <a:t>8/8/2014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88399AED-37CB-4BAF-BD36-E3052BAD9BD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AEE1172C-D54F-40CB-8C37-CB5D686A2EDA}" type="datetimeFigureOut">
              <a:rPr lang="en-US" smtClean="0"/>
              <a:t>8/8/2014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88399AED-37CB-4BAF-BD36-E3052BAD9BD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EE1172C-D54F-40CB-8C37-CB5D686A2EDA}" type="datetimeFigureOut">
              <a:rPr lang="en-US" smtClean="0"/>
              <a:t>8/8/2014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8399AED-37CB-4BAF-BD36-E3052BAD9BD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AEE1172C-D54F-40CB-8C37-CB5D686A2EDA}" type="datetimeFigureOut">
              <a:rPr lang="en-US" smtClean="0"/>
              <a:t>8/8/2014</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88399AED-37CB-4BAF-BD36-E3052BAD9BD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AEE1172C-D54F-40CB-8C37-CB5D686A2EDA}" type="datetimeFigureOut">
              <a:rPr lang="en-US" smtClean="0"/>
              <a:t>8/8/2014</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88399AED-37CB-4BAF-BD36-E3052BAD9BDB}"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905000"/>
            <a:ext cx="7772400" cy="1975104"/>
          </a:xfrm>
        </p:spPr>
        <p:txBody>
          <a:bodyPr/>
          <a:lstStyle/>
          <a:p>
            <a:r>
              <a:rPr lang="en-US" dirty="0" smtClean="0"/>
              <a:t>1.1 Variables</a:t>
            </a:r>
            <a:endParaRPr lang="en-US" dirty="0"/>
          </a:p>
        </p:txBody>
      </p:sp>
      <p:sp>
        <p:nvSpPr>
          <p:cNvPr id="3" name="Subtitle 2"/>
          <p:cNvSpPr>
            <a:spLocks noGrp="1"/>
          </p:cNvSpPr>
          <p:nvPr>
            <p:ph type="subTitle" idx="1"/>
          </p:nvPr>
        </p:nvSpPr>
        <p:spPr/>
        <p:txBody>
          <a:bodyPr/>
          <a:lstStyle/>
          <a:p>
            <a:r>
              <a:rPr lang="en-US" dirty="0" smtClean="0"/>
              <a:t>Objective: Students will be able to substitute numbers in for variables and evaluate problems.  Students must demonstrate they know how to solve for any letter in the distance formula and also demonstrate they know how to find the perimeter of </a:t>
            </a:r>
            <a:r>
              <a:rPr lang="en-US" smtClean="0"/>
              <a:t>a shape.</a:t>
            </a:r>
            <a:endParaRPr lang="en-US" dirty="0"/>
          </a:p>
        </p:txBody>
      </p:sp>
    </p:spTree>
    <p:extLst>
      <p:ext uri="{BB962C8B-B14F-4D97-AF65-F5344CB8AC3E}">
        <p14:creationId xmlns:p14="http://schemas.microsoft.com/office/powerpoint/2010/main" val="412784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Find the simple interest</a:t>
            </a:r>
            <a:endParaRPr lang="en-US" dirty="0"/>
          </a:p>
        </p:txBody>
      </p:sp>
      <p:sp>
        <p:nvSpPr>
          <p:cNvPr id="3" name="Content Placeholder 2"/>
          <p:cNvSpPr>
            <a:spLocks noGrp="1"/>
          </p:cNvSpPr>
          <p:nvPr>
            <p:ph sz="half" idx="1"/>
          </p:nvPr>
        </p:nvSpPr>
        <p:spPr/>
        <p:txBody>
          <a:bodyPr/>
          <a:lstStyle/>
          <a:p>
            <a:r>
              <a:rPr lang="en-US" dirty="0" smtClean="0"/>
              <a:t>You invest $80 at 5%.  How much interest would you make after 1.5yrs?</a:t>
            </a:r>
            <a:endParaRPr lang="en-US" dirty="0"/>
          </a:p>
        </p:txBody>
      </p:sp>
      <p:sp>
        <p:nvSpPr>
          <p:cNvPr id="4" name="Content Placeholder 3"/>
          <p:cNvSpPr>
            <a:spLocks noGrp="1"/>
          </p:cNvSpPr>
          <p:nvPr>
            <p:ph sz="half" idx="2"/>
          </p:nvPr>
        </p:nvSpPr>
        <p:spPr/>
        <p:txBody>
          <a:bodyPr>
            <a:normAutofit/>
          </a:bodyPr>
          <a:lstStyle/>
          <a:p>
            <a:r>
              <a:rPr lang="en-US" sz="2400" dirty="0" smtClean="0"/>
              <a:t>Sam deposited $300 at 3% for 9 months.  Below is her work.  Describe what is wrong and what the correct answer would be.</a:t>
            </a:r>
          </a:p>
          <a:p>
            <a:endParaRPr lang="en-US" sz="2400" dirty="0"/>
          </a:p>
          <a:p>
            <a:pPr marL="68580" indent="0">
              <a:buNone/>
            </a:pPr>
            <a:r>
              <a:rPr lang="en-US" sz="2400" dirty="0" smtClean="0"/>
              <a:t>Work: 300 (3) .75 = $675</a:t>
            </a:r>
            <a:endParaRPr lang="en-US" sz="2400" dirty="0"/>
          </a:p>
        </p:txBody>
      </p:sp>
    </p:spTree>
    <p:extLst>
      <p:ext uri="{BB962C8B-B14F-4D97-AF65-F5344CB8AC3E}">
        <p14:creationId xmlns:p14="http://schemas.microsoft.com/office/powerpoint/2010/main" val="21179902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Wrap up</a:t>
            </a:r>
            <a:endParaRPr lang="en-US" dirty="0"/>
          </a:p>
        </p:txBody>
      </p:sp>
      <p:sp>
        <p:nvSpPr>
          <p:cNvPr id="3" name="Content Placeholder 2"/>
          <p:cNvSpPr>
            <a:spLocks noGrp="1"/>
          </p:cNvSpPr>
          <p:nvPr>
            <p:ph idx="1"/>
          </p:nvPr>
        </p:nvSpPr>
        <p:spPr/>
        <p:txBody>
          <a:bodyPr/>
          <a:lstStyle/>
          <a:p>
            <a:r>
              <a:rPr lang="en-US" dirty="0" smtClean="0"/>
              <a:t>Questions/Comments</a:t>
            </a:r>
          </a:p>
          <a:p>
            <a:pPr marL="68580" indent="0">
              <a:buNone/>
            </a:pPr>
            <a:endParaRPr lang="en-US" dirty="0"/>
          </a:p>
          <a:p>
            <a:endParaRPr lang="en-US" dirty="0" smtClean="0"/>
          </a:p>
          <a:p>
            <a:r>
              <a:rPr lang="en-US" dirty="0" err="1" smtClean="0"/>
              <a:t>Hw</a:t>
            </a:r>
            <a:r>
              <a:rPr lang="en-US" dirty="0" smtClean="0"/>
              <a:t>: Text pg. 6-8, #’s</a:t>
            </a:r>
            <a:r>
              <a:rPr lang="en-US" smtClean="0"/>
              <a:t>: 2, 3, 5-16, 19-37</a:t>
            </a:r>
            <a:endParaRPr lang="en-US" dirty="0"/>
          </a:p>
        </p:txBody>
      </p:sp>
    </p:spTree>
    <p:extLst>
      <p:ext uri="{BB962C8B-B14F-4D97-AF65-F5344CB8AC3E}">
        <p14:creationId xmlns:p14="http://schemas.microsoft.com/office/powerpoint/2010/main" val="4721256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Notes</a:t>
            </a:r>
            <a:endParaRPr lang="en-US" dirty="0"/>
          </a:p>
        </p:txBody>
      </p:sp>
      <p:sp>
        <p:nvSpPr>
          <p:cNvPr id="3" name="Content Placeholder 2"/>
          <p:cNvSpPr>
            <a:spLocks noGrp="1"/>
          </p:cNvSpPr>
          <p:nvPr>
            <p:ph sz="half" idx="1"/>
          </p:nvPr>
        </p:nvSpPr>
        <p:spPr/>
        <p:txBody>
          <a:bodyPr>
            <a:normAutofit lnSpcReduction="10000"/>
          </a:bodyPr>
          <a:lstStyle/>
          <a:p>
            <a:r>
              <a:rPr lang="en-US" dirty="0" smtClean="0">
                <a:solidFill>
                  <a:srgbClr val="FFFF00"/>
                </a:solidFill>
              </a:rPr>
              <a:t>Variable: letter represents one or more numbers.</a:t>
            </a:r>
          </a:p>
          <a:p>
            <a:endParaRPr lang="en-US" dirty="0">
              <a:solidFill>
                <a:srgbClr val="FFFF00"/>
              </a:solidFill>
            </a:endParaRPr>
          </a:p>
          <a:p>
            <a:r>
              <a:rPr lang="en-US" dirty="0" smtClean="0">
                <a:solidFill>
                  <a:srgbClr val="FFFF00"/>
                </a:solidFill>
              </a:rPr>
              <a:t>Values: number of the variable.</a:t>
            </a:r>
          </a:p>
          <a:p>
            <a:endParaRPr lang="en-US" dirty="0"/>
          </a:p>
        </p:txBody>
      </p:sp>
      <p:sp>
        <p:nvSpPr>
          <p:cNvPr id="4" name="Content Placeholder 3"/>
          <p:cNvSpPr>
            <a:spLocks noGrp="1"/>
          </p:cNvSpPr>
          <p:nvPr>
            <p:ph sz="half" idx="2"/>
          </p:nvPr>
        </p:nvSpPr>
        <p:spPr/>
        <p:txBody>
          <a:bodyPr>
            <a:normAutofit lnSpcReduction="10000"/>
          </a:bodyPr>
          <a:lstStyle/>
          <a:p>
            <a:r>
              <a:rPr lang="en-US" dirty="0">
                <a:solidFill>
                  <a:srgbClr val="FFFF00"/>
                </a:solidFill>
              </a:rPr>
              <a:t>Variable expression: numbers, variables, and </a:t>
            </a:r>
            <a:r>
              <a:rPr lang="en-US" dirty="0" smtClean="0">
                <a:solidFill>
                  <a:srgbClr val="FFFF00"/>
                </a:solidFill>
              </a:rPr>
              <a:t>operations</a:t>
            </a:r>
          </a:p>
          <a:p>
            <a:pPr lvl="1"/>
            <a:r>
              <a:rPr lang="en-US" dirty="0" smtClean="0">
                <a:solidFill>
                  <a:srgbClr val="FFFF00"/>
                </a:solidFill>
              </a:rPr>
              <a:t>Ex: 3x + 2</a:t>
            </a:r>
          </a:p>
          <a:p>
            <a:pPr lvl="1"/>
            <a:r>
              <a:rPr lang="en-US" dirty="0" smtClean="0">
                <a:solidFill>
                  <a:srgbClr val="FFFF00"/>
                </a:solidFill>
              </a:rPr>
              <a:t>Ex: 2y</a:t>
            </a:r>
          </a:p>
          <a:p>
            <a:pPr lvl="1"/>
            <a:r>
              <a:rPr lang="en-US" dirty="0" smtClean="0">
                <a:solidFill>
                  <a:srgbClr val="FFFF00"/>
                </a:solidFill>
              </a:rPr>
              <a:t>Ex: 3 + x</a:t>
            </a:r>
          </a:p>
          <a:p>
            <a:endParaRPr lang="en-US" dirty="0">
              <a:solidFill>
                <a:srgbClr val="FFFF00"/>
              </a:solidFill>
            </a:endParaRPr>
          </a:p>
          <a:p>
            <a:r>
              <a:rPr lang="en-US" dirty="0" smtClean="0">
                <a:solidFill>
                  <a:srgbClr val="FFFF00"/>
                </a:solidFill>
              </a:rPr>
              <a:t>Evaluate expression: put number in for variable and solve.</a:t>
            </a:r>
            <a:endParaRPr lang="en-US" dirty="0">
              <a:solidFill>
                <a:srgbClr val="FFFF00"/>
              </a:solidFill>
            </a:endParaRPr>
          </a:p>
          <a:p>
            <a:endParaRPr lang="en-US" dirty="0"/>
          </a:p>
        </p:txBody>
      </p:sp>
    </p:spTree>
    <p:extLst>
      <p:ext uri="{BB962C8B-B14F-4D97-AF65-F5344CB8AC3E}">
        <p14:creationId xmlns:p14="http://schemas.microsoft.com/office/powerpoint/2010/main" val="2825790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 calcmode="lin" valueType="num">
                                      <p:cBhvr additive="base">
                                        <p:cTn id="19"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0" end="0"/>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4">
                                            <p:txEl>
                                              <p:pRg st="1" end="1"/>
                                            </p:txEl>
                                          </p:spTgt>
                                        </p:tgtEl>
                                        <p:attrNameLst>
                                          <p:attrName>style.visibility</p:attrName>
                                        </p:attrNameLst>
                                      </p:cBhvr>
                                      <p:to>
                                        <p:strVal val="visible"/>
                                      </p:to>
                                    </p:set>
                                    <p:anim calcmode="lin" valueType="num">
                                      <p:cBhvr additive="base">
                                        <p:cTn id="2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1" end="1"/>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4">
                                            <p:txEl>
                                              <p:pRg st="2" end="2"/>
                                            </p:txEl>
                                          </p:spTgt>
                                        </p:tgtEl>
                                        <p:attrNameLst>
                                          <p:attrName>style.visibility</p:attrName>
                                        </p:attrNameLst>
                                      </p:cBhvr>
                                      <p:to>
                                        <p:strVal val="visible"/>
                                      </p:to>
                                    </p:set>
                                    <p:anim calcmode="lin" valueType="num">
                                      <p:cBhvr additive="base">
                                        <p:cTn id="2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2" end="2"/>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anim calcmode="lin" valueType="num">
                                      <p:cBhvr additive="base">
                                        <p:cTn id="31"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Evaluate the expression</a:t>
            </a:r>
            <a:endParaRPr lang="en-US" dirty="0"/>
          </a:p>
        </p:txBody>
      </p:sp>
      <p:sp>
        <p:nvSpPr>
          <p:cNvPr id="3" name="Content Placeholder 2"/>
          <p:cNvSpPr>
            <a:spLocks noGrp="1"/>
          </p:cNvSpPr>
          <p:nvPr>
            <p:ph sz="half" idx="1"/>
          </p:nvPr>
        </p:nvSpPr>
        <p:spPr/>
        <p:txBody>
          <a:bodyPr/>
          <a:lstStyle/>
          <a:p>
            <a:r>
              <a:rPr lang="en-US" dirty="0" smtClean="0"/>
              <a:t>X + 5 when x = 4</a:t>
            </a:r>
          </a:p>
          <a:p>
            <a:endParaRPr lang="en-US" dirty="0"/>
          </a:p>
          <a:p>
            <a:endParaRPr lang="en-US" dirty="0" smtClean="0"/>
          </a:p>
          <a:p>
            <a:endParaRPr lang="en-US" dirty="0"/>
          </a:p>
        </p:txBody>
      </p:sp>
      <p:sp>
        <p:nvSpPr>
          <p:cNvPr id="4" name="Content Placeholder 3"/>
          <p:cNvSpPr>
            <a:spLocks noGrp="1"/>
          </p:cNvSpPr>
          <p:nvPr>
            <p:ph sz="half" idx="2"/>
          </p:nvPr>
        </p:nvSpPr>
        <p:spPr/>
        <p:txBody>
          <a:bodyPr/>
          <a:lstStyle/>
          <a:p>
            <a:r>
              <a:rPr lang="en-US" dirty="0"/>
              <a:t>g/8 when g = 72</a:t>
            </a:r>
          </a:p>
          <a:p>
            <a:endParaRPr lang="en-US" dirty="0"/>
          </a:p>
          <a:p>
            <a:endParaRPr lang="en-US" dirty="0" smtClean="0"/>
          </a:p>
          <a:p>
            <a:endParaRPr lang="en-US" dirty="0"/>
          </a:p>
          <a:p>
            <a:endParaRPr lang="en-US" dirty="0"/>
          </a:p>
        </p:txBody>
      </p:sp>
    </p:spTree>
    <p:extLst>
      <p:ext uri="{BB962C8B-B14F-4D97-AF65-F5344CB8AC3E}">
        <p14:creationId xmlns:p14="http://schemas.microsoft.com/office/powerpoint/2010/main" val="38383424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Evaluate the expression</a:t>
            </a:r>
            <a:endParaRPr lang="en-US" dirty="0"/>
          </a:p>
        </p:txBody>
      </p:sp>
      <p:sp>
        <p:nvSpPr>
          <p:cNvPr id="3" name="Content Placeholder 2"/>
          <p:cNvSpPr>
            <a:spLocks noGrp="1"/>
          </p:cNvSpPr>
          <p:nvPr>
            <p:ph sz="half" idx="1"/>
          </p:nvPr>
        </p:nvSpPr>
        <p:spPr/>
        <p:txBody>
          <a:bodyPr/>
          <a:lstStyle/>
          <a:p>
            <a:r>
              <a:rPr lang="en-US" dirty="0" smtClean="0"/>
              <a:t>W + 8 when w = 3.6</a:t>
            </a:r>
          </a:p>
          <a:p>
            <a:endParaRPr lang="en-US" dirty="0"/>
          </a:p>
          <a:p>
            <a:endParaRPr lang="en-US" dirty="0" smtClean="0"/>
          </a:p>
          <a:p>
            <a:endParaRPr lang="en-US" dirty="0"/>
          </a:p>
          <a:p>
            <a:r>
              <a:rPr lang="en-US" dirty="0" smtClean="0"/>
              <a:t>7 – x when x = 2.9</a:t>
            </a:r>
            <a:endParaRPr lang="en-US" dirty="0"/>
          </a:p>
        </p:txBody>
      </p:sp>
      <p:sp>
        <p:nvSpPr>
          <p:cNvPr id="4" name="Content Placeholder 3"/>
          <p:cNvSpPr>
            <a:spLocks noGrp="1"/>
          </p:cNvSpPr>
          <p:nvPr>
            <p:ph sz="half" idx="2"/>
          </p:nvPr>
        </p:nvSpPr>
        <p:spPr/>
        <p:txBody>
          <a:bodyPr/>
          <a:lstStyle/>
          <a:p>
            <a:r>
              <a:rPr lang="en-US" dirty="0" smtClean="0"/>
              <a:t>2/3 + x when x = 2/3</a:t>
            </a:r>
          </a:p>
          <a:p>
            <a:endParaRPr lang="en-US" dirty="0"/>
          </a:p>
          <a:p>
            <a:endParaRPr lang="en-US" dirty="0" smtClean="0"/>
          </a:p>
          <a:p>
            <a:endParaRPr lang="en-US" dirty="0"/>
          </a:p>
          <a:p>
            <a:r>
              <a:rPr lang="en-US" dirty="0" smtClean="0"/>
              <a:t>24/y when y = 6</a:t>
            </a:r>
            <a:endParaRPr lang="en-US" dirty="0"/>
          </a:p>
        </p:txBody>
      </p:sp>
    </p:spTree>
    <p:extLst>
      <p:ext uri="{BB962C8B-B14F-4D97-AF65-F5344CB8AC3E}">
        <p14:creationId xmlns:p14="http://schemas.microsoft.com/office/powerpoint/2010/main" val="22010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Distance problems</a:t>
            </a:r>
            <a:br>
              <a:rPr lang="en-US" dirty="0" smtClean="0"/>
            </a:br>
            <a:r>
              <a:rPr lang="en-US" dirty="0" smtClean="0"/>
              <a:t>d = </a:t>
            </a:r>
            <a:r>
              <a:rPr lang="en-US" dirty="0" err="1" smtClean="0"/>
              <a:t>rt</a:t>
            </a:r>
            <a:endParaRPr lang="en-US" dirty="0"/>
          </a:p>
        </p:txBody>
      </p:sp>
      <p:sp>
        <p:nvSpPr>
          <p:cNvPr id="3" name="Content Placeholder 2"/>
          <p:cNvSpPr>
            <a:spLocks noGrp="1"/>
          </p:cNvSpPr>
          <p:nvPr>
            <p:ph sz="half" idx="1"/>
          </p:nvPr>
        </p:nvSpPr>
        <p:spPr/>
        <p:txBody>
          <a:bodyPr/>
          <a:lstStyle/>
          <a:p>
            <a:r>
              <a:rPr lang="en-US" dirty="0" smtClean="0"/>
              <a:t>Solve for r.</a:t>
            </a:r>
          </a:p>
          <a:p>
            <a:endParaRPr lang="en-US" dirty="0"/>
          </a:p>
          <a:p>
            <a:endParaRPr lang="en-US" dirty="0" smtClean="0"/>
          </a:p>
          <a:p>
            <a:endParaRPr lang="en-US" dirty="0"/>
          </a:p>
          <a:p>
            <a:r>
              <a:rPr lang="en-US" dirty="0" smtClean="0"/>
              <a:t>Solve for t.</a:t>
            </a:r>
            <a:endParaRPr lang="en-US" dirty="0"/>
          </a:p>
        </p:txBody>
      </p:sp>
      <p:sp>
        <p:nvSpPr>
          <p:cNvPr id="4" name="Content Placeholder 3"/>
          <p:cNvSpPr>
            <a:spLocks noGrp="1"/>
          </p:cNvSpPr>
          <p:nvPr>
            <p:ph sz="half" idx="2"/>
          </p:nvPr>
        </p:nvSpPr>
        <p:spPr/>
        <p:txBody>
          <a:bodyPr/>
          <a:lstStyle/>
          <a:p>
            <a:r>
              <a:rPr lang="en-US" sz="2000" dirty="0" smtClean="0"/>
              <a:t>Find the average speed of a car that traveled 180 miles.  It took 3hrs to get there.</a:t>
            </a:r>
          </a:p>
          <a:p>
            <a:endParaRPr lang="en-US" dirty="0" smtClean="0"/>
          </a:p>
          <a:p>
            <a:endParaRPr lang="en-US" dirty="0"/>
          </a:p>
          <a:p>
            <a:r>
              <a:rPr lang="en-US" sz="2000" dirty="0" smtClean="0"/>
              <a:t>A train travels 75 miles in 50 minutes.  Find the average speed.</a:t>
            </a:r>
            <a:endParaRPr lang="en-US" sz="2000" dirty="0"/>
          </a:p>
          <a:p>
            <a:endParaRPr lang="en-US" dirty="0"/>
          </a:p>
        </p:txBody>
      </p:sp>
    </p:spTree>
    <p:extLst>
      <p:ext uri="{BB962C8B-B14F-4D97-AF65-F5344CB8AC3E}">
        <p14:creationId xmlns:p14="http://schemas.microsoft.com/office/powerpoint/2010/main" val="20076810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Real life problems</a:t>
            </a:r>
            <a:br>
              <a:rPr lang="en-US" dirty="0" smtClean="0"/>
            </a:br>
            <a:r>
              <a:rPr lang="en-US" dirty="0" smtClean="0"/>
              <a:t>simplify</a:t>
            </a:r>
            <a:endParaRPr lang="en-US" dirty="0"/>
          </a:p>
        </p:txBody>
      </p:sp>
      <p:sp>
        <p:nvSpPr>
          <p:cNvPr id="3" name="Content Placeholder 2"/>
          <p:cNvSpPr>
            <a:spLocks noGrp="1"/>
          </p:cNvSpPr>
          <p:nvPr>
            <p:ph sz="half" idx="1"/>
          </p:nvPr>
        </p:nvSpPr>
        <p:spPr/>
        <p:txBody>
          <a:bodyPr>
            <a:normAutofit/>
          </a:bodyPr>
          <a:lstStyle/>
          <a:p>
            <a:r>
              <a:rPr lang="en-US" sz="2400" dirty="0" smtClean="0"/>
              <a:t>Time = 20mi / 5mi per hr.</a:t>
            </a:r>
          </a:p>
          <a:p>
            <a:endParaRPr lang="en-US" sz="2400" dirty="0"/>
          </a:p>
          <a:p>
            <a:endParaRPr lang="en-US" sz="2400" dirty="0" smtClean="0"/>
          </a:p>
          <a:p>
            <a:endParaRPr lang="en-US" sz="2400" dirty="0" smtClean="0"/>
          </a:p>
          <a:p>
            <a:r>
              <a:rPr lang="en-US" sz="2400" dirty="0" smtClean="0"/>
              <a:t>Distance = (60mi/</a:t>
            </a:r>
            <a:r>
              <a:rPr lang="en-US" sz="2400" dirty="0" err="1" smtClean="0"/>
              <a:t>hr</a:t>
            </a:r>
            <a:r>
              <a:rPr lang="en-US" sz="2400" dirty="0" smtClean="0"/>
              <a:t>)(2.5hr)</a:t>
            </a:r>
          </a:p>
          <a:p>
            <a:endParaRPr lang="en-US" sz="2400" dirty="0"/>
          </a:p>
          <a:p>
            <a:endParaRPr lang="en-US" sz="2400" dirty="0" smtClean="0"/>
          </a:p>
        </p:txBody>
      </p:sp>
      <p:sp>
        <p:nvSpPr>
          <p:cNvPr id="4" name="Content Placeholder 3"/>
          <p:cNvSpPr>
            <a:spLocks noGrp="1"/>
          </p:cNvSpPr>
          <p:nvPr>
            <p:ph sz="half" idx="2"/>
          </p:nvPr>
        </p:nvSpPr>
        <p:spPr/>
        <p:txBody>
          <a:bodyPr/>
          <a:lstStyle/>
          <a:p>
            <a:r>
              <a:rPr lang="en-US" dirty="0" smtClean="0"/>
              <a:t>In 10 seconds, an athlete runs 40 ft.</a:t>
            </a:r>
          </a:p>
          <a:p>
            <a:endParaRPr lang="en-US" dirty="0"/>
          </a:p>
          <a:p>
            <a:endParaRPr lang="en-US" dirty="0" smtClean="0"/>
          </a:p>
          <a:p>
            <a:r>
              <a:rPr lang="en-US" dirty="0" smtClean="0"/>
              <a:t>A horse gallops 10km in 30 minutes.</a:t>
            </a:r>
            <a:endParaRPr lang="en-US" dirty="0"/>
          </a:p>
        </p:txBody>
      </p:sp>
    </p:spTree>
    <p:extLst>
      <p:ext uri="{BB962C8B-B14F-4D97-AF65-F5344CB8AC3E}">
        <p14:creationId xmlns:p14="http://schemas.microsoft.com/office/powerpoint/2010/main" val="39168377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Perimeter</a:t>
            </a:r>
            <a:endParaRPr lang="en-US" dirty="0"/>
          </a:p>
        </p:txBody>
      </p:sp>
      <p:sp>
        <p:nvSpPr>
          <p:cNvPr id="3" name="Content Placeholder 2"/>
          <p:cNvSpPr>
            <a:spLocks noGrp="1"/>
          </p:cNvSpPr>
          <p:nvPr>
            <p:ph sz="half" idx="1"/>
          </p:nvPr>
        </p:nvSpPr>
        <p:spPr/>
        <p:txBody>
          <a:bodyPr/>
          <a:lstStyle/>
          <a:p>
            <a:r>
              <a:rPr lang="en-US" dirty="0" smtClean="0"/>
              <a:t>If I have a triangle, whose sides are 3in, 5in, and 10in, what is the perimeter?</a:t>
            </a:r>
            <a:endParaRPr lang="en-US" dirty="0"/>
          </a:p>
        </p:txBody>
      </p:sp>
      <p:sp>
        <p:nvSpPr>
          <p:cNvPr id="4" name="Content Placeholder 3"/>
          <p:cNvSpPr>
            <a:spLocks noGrp="1"/>
          </p:cNvSpPr>
          <p:nvPr>
            <p:ph sz="half" idx="2"/>
          </p:nvPr>
        </p:nvSpPr>
        <p:spPr/>
        <p:txBody>
          <a:bodyPr/>
          <a:lstStyle/>
          <a:p>
            <a:r>
              <a:rPr lang="en-US" dirty="0" smtClean="0"/>
              <a:t>The perimeter of a square is equal to 4s, where s is the side length.  If a side of the square is 10ft., what’s the perimeter?</a:t>
            </a:r>
            <a:endParaRPr lang="en-US" dirty="0"/>
          </a:p>
        </p:txBody>
      </p:sp>
    </p:spTree>
    <p:extLst>
      <p:ext uri="{BB962C8B-B14F-4D97-AF65-F5344CB8AC3E}">
        <p14:creationId xmlns:p14="http://schemas.microsoft.com/office/powerpoint/2010/main" val="37237521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endParaRPr lang="en-US"/>
          </a:p>
        </p:txBody>
      </p:sp>
      <p:sp>
        <p:nvSpPr>
          <p:cNvPr id="3" name="Content Placeholder 2"/>
          <p:cNvSpPr>
            <a:spLocks noGrp="1"/>
          </p:cNvSpPr>
          <p:nvPr>
            <p:ph sz="half" idx="2"/>
          </p:nvPr>
        </p:nvSpPr>
        <p:spPr/>
        <p:txBody>
          <a:bodyPr/>
          <a:lstStyle/>
          <a:p>
            <a:endParaRPr lang="en-US" dirty="0"/>
          </a:p>
        </p:txBody>
      </p:sp>
      <p:sp>
        <p:nvSpPr>
          <p:cNvPr id="4" name="Title 3"/>
          <p:cNvSpPr>
            <a:spLocks noGrp="1"/>
          </p:cNvSpPr>
          <p:nvPr>
            <p:ph type="title"/>
          </p:nvPr>
        </p:nvSpPr>
        <p:spPr/>
        <p:txBody>
          <a:bodyPr/>
          <a:lstStyle/>
          <a:p>
            <a:pPr algn="ctr"/>
            <a:r>
              <a:rPr lang="en-US" dirty="0" smtClean="0"/>
              <a:t>Find the Perimeter</a:t>
            </a:r>
            <a:endParaRPr lang="en-US" dirty="0"/>
          </a:p>
        </p:txBody>
      </p:sp>
      <p:sp>
        <p:nvSpPr>
          <p:cNvPr id="5" name="Rectangle 4"/>
          <p:cNvSpPr/>
          <p:nvPr/>
        </p:nvSpPr>
        <p:spPr>
          <a:xfrm>
            <a:off x="1600200" y="4648200"/>
            <a:ext cx="2133600"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2286000" y="5791200"/>
            <a:ext cx="1143000" cy="369332"/>
          </a:xfrm>
          <a:prstGeom prst="rect">
            <a:avLst/>
          </a:prstGeom>
          <a:noFill/>
        </p:spPr>
        <p:txBody>
          <a:bodyPr wrap="square" rtlCol="0">
            <a:spAutoFit/>
          </a:bodyPr>
          <a:lstStyle/>
          <a:p>
            <a:r>
              <a:rPr lang="en-US" dirty="0" smtClean="0"/>
              <a:t>10</a:t>
            </a:r>
            <a:endParaRPr lang="en-US" dirty="0"/>
          </a:p>
        </p:txBody>
      </p:sp>
      <p:sp>
        <p:nvSpPr>
          <p:cNvPr id="8" name="TextBox 7"/>
          <p:cNvSpPr txBox="1"/>
          <p:nvPr/>
        </p:nvSpPr>
        <p:spPr>
          <a:xfrm>
            <a:off x="1143000" y="5035034"/>
            <a:ext cx="762000" cy="369332"/>
          </a:xfrm>
          <a:prstGeom prst="rect">
            <a:avLst/>
          </a:prstGeom>
          <a:noFill/>
        </p:spPr>
        <p:txBody>
          <a:bodyPr wrap="square" rtlCol="0">
            <a:spAutoFit/>
          </a:bodyPr>
          <a:lstStyle/>
          <a:p>
            <a:r>
              <a:rPr lang="en-US" dirty="0" smtClean="0"/>
              <a:t>6</a:t>
            </a:r>
            <a:endParaRPr lang="en-US" dirty="0"/>
          </a:p>
        </p:txBody>
      </p:sp>
      <p:sp>
        <p:nvSpPr>
          <p:cNvPr id="9" name="TextBox 8"/>
          <p:cNvSpPr txBox="1"/>
          <p:nvPr/>
        </p:nvSpPr>
        <p:spPr>
          <a:xfrm>
            <a:off x="6477000" y="5606534"/>
            <a:ext cx="838200" cy="369332"/>
          </a:xfrm>
          <a:prstGeom prst="rect">
            <a:avLst/>
          </a:prstGeom>
          <a:noFill/>
        </p:spPr>
        <p:txBody>
          <a:bodyPr wrap="square" rtlCol="0">
            <a:spAutoFit/>
          </a:bodyPr>
          <a:lstStyle/>
          <a:p>
            <a:r>
              <a:rPr lang="en-US" dirty="0" smtClean="0"/>
              <a:t>15</a:t>
            </a:r>
            <a:endParaRPr lang="en-US" dirty="0"/>
          </a:p>
        </p:txBody>
      </p:sp>
      <p:sp>
        <p:nvSpPr>
          <p:cNvPr id="10" name="TextBox 9"/>
          <p:cNvSpPr txBox="1"/>
          <p:nvPr/>
        </p:nvSpPr>
        <p:spPr>
          <a:xfrm>
            <a:off x="5791200" y="4511870"/>
            <a:ext cx="685800" cy="369332"/>
          </a:xfrm>
          <a:prstGeom prst="rect">
            <a:avLst/>
          </a:prstGeom>
          <a:noFill/>
        </p:spPr>
        <p:txBody>
          <a:bodyPr wrap="square" rtlCol="0">
            <a:spAutoFit/>
          </a:bodyPr>
          <a:lstStyle/>
          <a:p>
            <a:r>
              <a:rPr lang="en-US" dirty="0" smtClean="0"/>
              <a:t>8</a:t>
            </a:r>
            <a:endParaRPr lang="en-US" dirty="0"/>
          </a:p>
        </p:txBody>
      </p:sp>
      <p:sp>
        <p:nvSpPr>
          <p:cNvPr id="11" name="Isosceles Triangle 10"/>
          <p:cNvSpPr/>
          <p:nvPr/>
        </p:nvSpPr>
        <p:spPr>
          <a:xfrm>
            <a:off x="5929952" y="3820236"/>
            <a:ext cx="1524000" cy="1752600"/>
          </a:xfrm>
          <a:prstGeom prst="triangl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2" name="TextBox 11"/>
          <p:cNvSpPr txBox="1"/>
          <p:nvPr/>
        </p:nvSpPr>
        <p:spPr>
          <a:xfrm>
            <a:off x="7315200" y="4539166"/>
            <a:ext cx="762000" cy="369332"/>
          </a:xfrm>
          <a:prstGeom prst="rect">
            <a:avLst/>
          </a:prstGeom>
          <a:noFill/>
        </p:spPr>
        <p:txBody>
          <a:bodyPr wrap="square" rtlCol="0">
            <a:spAutoFit/>
          </a:bodyPr>
          <a:lstStyle/>
          <a:p>
            <a:r>
              <a:rPr lang="en-US" dirty="0" smtClean="0"/>
              <a:t>8</a:t>
            </a:r>
            <a:endParaRPr lang="en-US" dirty="0"/>
          </a:p>
        </p:txBody>
      </p:sp>
      <p:cxnSp>
        <p:nvCxnSpPr>
          <p:cNvPr id="14" name="Straight Connector 13"/>
          <p:cNvCxnSpPr>
            <a:stCxn id="11" idx="0"/>
            <a:endCxn id="11" idx="3"/>
          </p:cNvCxnSpPr>
          <p:nvPr/>
        </p:nvCxnSpPr>
        <p:spPr>
          <a:xfrm>
            <a:off x="6691952" y="3820236"/>
            <a:ext cx="0" cy="1752600"/>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6691952" y="4729518"/>
            <a:ext cx="571500" cy="369332"/>
          </a:xfrm>
          <a:prstGeom prst="rect">
            <a:avLst/>
          </a:prstGeom>
          <a:noFill/>
        </p:spPr>
        <p:txBody>
          <a:bodyPr wrap="square" rtlCol="0">
            <a:spAutoFit/>
          </a:bodyPr>
          <a:lstStyle/>
          <a:p>
            <a:r>
              <a:rPr lang="en-US" dirty="0" smtClean="0"/>
              <a:t>10</a:t>
            </a:r>
            <a:endParaRPr lang="en-US" dirty="0"/>
          </a:p>
        </p:txBody>
      </p:sp>
    </p:spTree>
    <p:extLst>
      <p:ext uri="{BB962C8B-B14F-4D97-AF65-F5344CB8AC3E}">
        <p14:creationId xmlns:p14="http://schemas.microsoft.com/office/powerpoint/2010/main" val="27654892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Simple Interest</a:t>
            </a:r>
            <a:endParaRPr lang="en-US" dirty="0"/>
          </a:p>
        </p:txBody>
      </p:sp>
      <p:sp>
        <p:nvSpPr>
          <p:cNvPr id="3" name="Content Placeholder 2"/>
          <p:cNvSpPr>
            <a:spLocks noGrp="1"/>
          </p:cNvSpPr>
          <p:nvPr>
            <p:ph sz="half" idx="1"/>
          </p:nvPr>
        </p:nvSpPr>
        <p:spPr/>
        <p:txBody>
          <a:bodyPr/>
          <a:lstStyle/>
          <a:p>
            <a:pPr>
              <a:lnSpc>
                <a:spcPct val="90000"/>
              </a:lnSpc>
              <a:defRPr/>
            </a:pPr>
            <a:r>
              <a:rPr lang="en-US" sz="2400" dirty="0">
                <a:solidFill>
                  <a:srgbClr val="FFFF00"/>
                </a:solidFill>
              </a:rPr>
              <a:t>Simple interest formula:</a:t>
            </a:r>
          </a:p>
          <a:p>
            <a:pPr algn="ctr">
              <a:lnSpc>
                <a:spcPct val="90000"/>
              </a:lnSpc>
              <a:buNone/>
              <a:defRPr/>
            </a:pPr>
            <a:endParaRPr lang="en-US" sz="2400" dirty="0">
              <a:solidFill>
                <a:srgbClr val="FFFF00"/>
              </a:solidFill>
            </a:endParaRPr>
          </a:p>
          <a:p>
            <a:pPr algn="ctr">
              <a:lnSpc>
                <a:spcPct val="90000"/>
              </a:lnSpc>
              <a:buNone/>
              <a:defRPr/>
            </a:pPr>
            <a:r>
              <a:rPr lang="en-US" sz="2400" dirty="0">
                <a:solidFill>
                  <a:srgbClr val="FFFF00"/>
                </a:solidFill>
              </a:rPr>
              <a:t>I = </a:t>
            </a:r>
            <a:r>
              <a:rPr lang="en-US" sz="2400" dirty="0" err="1">
                <a:solidFill>
                  <a:srgbClr val="FFFF00"/>
                </a:solidFill>
              </a:rPr>
              <a:t>Prt</a:t>
            </a:r>
            <a:endParaRPr lang="en-US" sz="2400" dirty="0">
              <a:solidFill>
                <a:srgbClr val="FFFF00"/>
              </a:solidFill>
            </a:endParaRPr>
          </a:p>
          <a:p>
            <a:pPr lvl="1">
              <a:lnSpc>
                <a:spcPct val="90000"/>
              </a:lnSpc>
              <a:defRPr/>
            </a:pPr>
            <a:endParaRPr lang="en-US" sz="2000" dirty="0">
              <a:solidFill>
                <a:srgbClr val="FFFF00"/>
              </a:solidFill>
            </a:endParaRPr>
          </a:p>
          <a:p>
            <a:pPr lvl="1">
              <a:lnSpc>
                <a:spcPct val="90000"/>
              </a:lnSpc>
              <a:defRPr/>
            </a:pPr>
            <a:r>
              <a:rPr lang="en-US" sz="2000" dirty="0">
                <a:solidFill>
                  <a:srgbClr val="FFFF00"/>
                </a:solidFill>
              </a:rPr>
              <a:t>I = interest</a:t>
            </a:r>
          </a:p>
          <a:p>
            <a:pPr lvl="1">
              <a:lnSpc>
                <a:spcPct val="90000"/>
              </a:lnSpc>
              <a:defRPr/>
            </a:pPr>
            <a:r>
              <a:rPr lang="en-US" sz="2000" dirty="0">
                <a:solidFill>
                  <a:srgbClr val="FFFF00"/>
                </a:solidFill>
              </a:rPr>
              <a:t>P = principal</a:t>
            </a:r>
          </a:p>
          <a:p>
            <a:pPr lvl="1">
              <a:lnSpc>
                <a:spcPct val="90000"/>
              </a:lnSpc>
              <a:defRPr/>
            </a:pPr>
            <a:r>
              <a:rPr lang="en-US" sz="2000" dirty="0">
                <a:solidFill>
                  <a:srgbClr val="FFFF00"/>
                </a:solidFill>
              </a:rPr>
              <a:t>R = rate</a:t>
            </a:r>
          </a:p>
          <a:p>
            <a:pPr lvl="1">
              <a:lnSpc>
                <a:spcPct val="90000"/>
              </a:lnSpc>
              <a:defRPr/>
            </a:pPr>
            <a:r>
              <a:rPr lang="en-US" sz="2000" dirty="0">
                <a:solidFill>
                  <a:srgbClr val="FFFF00"/>
                </a:solidFill>
              </a:rPr>
              <a:t>T = time</a:t>
            </a:r>
          </a:p>
          <a:p>
            <a:endParaRPr lang="en-US" dirty="0"/>
          </a:p>
        </p:txBody>
      </p:sp>
      <p:sp>
        <p:nvSpPr>
          <p:cNvPr id="4" name="Content Placeholder 3"/>
          <p:cNvSpPr>
            <a:spLocks noGrp="1"/>
          </p:cNvSpPr>
          <p:nvPr>
            <p:ph sz="half" idx="2"/>
          </p:nvPr>
        </p:nvSpPr>
        <p:spPr>
          <a:xfrm>
            <a:off x="4495800" y="1828800"/>
            <a:ext cx="4419600" cy="4525963"/>
          </a:xfrm>
        </p:spPr>
        <p:txBody>
          <a:bodyPr/>
          <a:lstStyle/>
          <a:p>
            <a:r>
              <a:rPr lang="en-US" dirty="0"/>
              <a:t>A $1000 bond earns 6% interest.  What’s the interest after 4 years.</a:t>
            </a:r>
          </a:p>
          <a:p>
            <a:endParaRPr lang="en-US" dirty="0" smtClean="0"/>
          </a:p>
          <a:p>
            <a:endParaRPr lang="en-US" dirty="0"/>
          </a:p>
          <a:p>
            <a:r>
              <a:rPr lang="en-US" dirty="0"/>
              <a:t>Find the interest of  P = $500,  r = 7%, t = </a:t>
            </a:r>
            <a:r>
              <a:rPr lang="en-US" dirty="0" smtClean="0"/>
              <a:t>4months                 </a:t>
            </a:r>
            <a:endParaRPr lang="en-US" dirty="0"/>
          </a:p>
          <a:p>
            <a:endParaRPr lang="en-US" dirty="0"/>
          </a:p>
        </p:txBody>
      </p:sp>
    </p:spTree>
    <p:extLst>
      <p:ext uri="{BB962C8B-B14F-4D97-AF65-F5344CB8AC3E}">
        <p14:creationId xmlns:p14="http://schemas.microsoft.com/office/powerpoint/2010/main" val="401237741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221</TotalTime>
  <Words>413</Words>
  <Application>Microsoft Office PowerPoint</Application>
  <PresentationFormat>On-screen Show (4:3)</PresentationFormat>
  <Paragraphs>82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Metro</vt:lpstr>
      <vt:lpstr>1.1 Variables</vt:lpstr>
      <vt:lpstr>Notes</vt:lpstr>
      <vt:lpstr>Evaluate the expression</vt:lpstr>
      <vt:lpstr>Evaluate the expression</vt:lpstr>
      <vt:lpstr>Distance problems d = rt</vt:lpstr>
      <vt:lpstr>Real life problems simplify</vt:lpstr>
      <vt:lpstr>Perimeter</vt:lpstr>
      <vt:lpstr>Find the Perimeter</vt:lpstr>
      <vt:lpstr>Simple Interest</vt:lpstr>
      <vt:lpstr>Find the simple interest</vt:lpstr>
      <vt:lpstr>Wrap up</vt:lpstr>
    </vt:vector>
  </TitlesOfParts>
  <Company>dcecsd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 Variables</dc:title>
  <dc:creator>Garth Fiedler</dc:creator>
  <cp:lastModifiedBy>Garth Fiedler</cp:lastModifiedBy>
  <cp:revision>12</cp:revision>
  <dcterms:created xsi:type="dcterms:W3CDTF">2012-04-26T12:12:28Z</dcterms:created>
  <dcterms:modified xsi:type="dcterms:W3CDTF">2014-08-08T18:12:46Z</dcterms:modified>
</cp:coreProperties>
</file>